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handoutMasterIdLst>
    <p:handoutMasterId r:id="rId38"/>
  </p:handoutMasterIdLst>
  <p:sldIdLst>
    <p:sldId id="256" r:id="rId2"/>
    <p:sldId id="257" r:id="rId3"/>
    <p:sldId id="258" r:id="rId4"/>
    <p:sldId id="259" r:id="rId5"/>
    <p:sldId id="260" r:id="rId6"/>
    <p:sldId id="262" r:id="rId7"/>
    <p:sldId id="263" r:id="rId8"/>
    <p:sldId id="265" r:id="rId9"/>
    <p:sldId id="266"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264" r:id="rId23"/>
    <p:sldId id="281" r:id="rId24"/>
    <p:sldId id="282" r:id="rId25"/>
    <p:sldId id="283" r:id="rId26"/>
    <p:sldId id="284" r:id="rId27"/>
    <p:sldId id="285" r:id="rId28"/>
    <p:sldId id="286" r:id="rId29"/>
    <p:sldId id="287" r:id="rId30"/>
    <p:sldId id="288" r:id="rId31"/>
    <p:sldId id="268" r:id="rId32"/>
    <p:sldId id="275" r:id="rId33"/>
    <p:sldId id="277" r:id="rId34"/>
    <p:sldId id="278" r:id="rId35"/>
    <p:sldId id="272" r:id="rId36"/>
  </p:sldIdLst>
  <p:sldSz cx="9144000" cy="6858000" type="screen4x3"/>
  <p:notesSz cx="6858000" cy="9144000"/>
  <p:embeddedFontLs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7B0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84260" autoAdjust="0"/>
  </p:normalViewPr>
  <p:slideViewPr>
    <p:cSldViewPr>
      <p:cViewPr>
        <p:scale>
          <a:sx n="90" d="100"/>
          <a:sy n="90" d="100"/>
        </p:scale>
        <p:origin x="-1524" y="-30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29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49D537-A1BF-47EC-A919-2814BCA540A4}" type="datetimeFigureOut">
              <a:rPr lang="en-US" smtClean="0"/>
              <a:t>11/25/2014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109DCD-7225-423B-8A75-0DAF346D8000}" type="slidenum">
              <a:rPr lang="en-US" smtClean="0"/>
              <a:t>‹#›</a:t>
            </a:fld>
            <a:endParaRPr lang="en-US"/>
          </a:p>
        </p:txBody>
      </p:sp>
    </p:spTree>
    <p:extLst>
      <p:ext uri="{BB962C8B-B14F-4D97-AF65-F5344CB8AC3E}">
        <p14:creationId xmlns:p14="http://schemas.microsoft.com/office/powerpoint/2010/main" val="3937383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F644C-98A6-4C5C-A6A8-3367C9B782C8}" type="datetimeFigureOut">
              <a:rPr lang="en-US" smtClean="0"/>
              <a:t>11/25/2014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18A6E7-6560-4C78-BF6D-206D014C75E1}" type="slidenum">
              <a:rPr lang="en-US" smtClean="0"/>
              <a:t>‹#›</a:t>
            </a:fld>
            <a:endParaRPr lang="en-US"/>
          </a:p>
        </p:txBody>
      </p:sp>
    </p:spTree>
    <p:extLst>
      <p:ext uri="{BB962C8B-B14F-4D97-AF65-F5344CB8AC3E}">
        <p14:creationId xmlns:p14="http://schemas.microsoft.com/office/powerpoint/2010/main" val="686737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It is truly an honor for me to be here in front of a group of my piers.  It is also an honor to be </a:t>
            </a:r>
            <a:r>
              <a:rPr lang="en-US" i="0" baseline="0" dirty="0" err="1" smtClean="0"/>
              <a:t>copresenting</a:t>
            </a:r>
            <a:r>
              <a:rPr lang="en-US" i="0" baseline="0" dirty="0" smtClean="0"/>
              <a:t> this talk with two colleagues who I not only consider true professionals in their fields, but who I also consider close friends.  We are going to spend about a half an hour talking about cold weather concrete on a project that we were all involved with near North Pole.</a:t>
            </a:r>
          </a:p>
          <a:p>
            <a:endParaRPr lang="en-US" i="0" baseline="0" dirty="0" smtClean="0"/>
          </a:p>
          <a:p>
            <a:r>
              <a:rPr lang="en-US" i="0" baseline="0" dirty="0" smtClean="0"/>
              <a:t>First let me introduce Jennifer Wilson who is the general manager for HC-</a:t>
            </a:r>
            <a:r>
              <a:rPr lang="en-US" i="0" baseline="0" dirty="0" err="1" smtClean="0"/>
              <a:t>Redimix</a:t>
            </a:r>
            <a:r>
              <a:rPr lang="en-US" i="0" baseline="0" dirty="0" smtClean="0"/>
              <a:t> in North Pole.  Jennifer has </a:t>
            </a:r>
            <a:r>
              <a:rPr lang="en-US" i="0" baseline="0" dirty="0" smtClean="0">
                <a:solidFill>
                  <a:srgbClr val="FF0000"/>
                </a:solidFill>
              </a:rPr>
              <a:t>XX</a:t>
            </a:r>
            <a:r>
              <a:rPr lang="en-US" i="0" baseline="0" dirty="0" smtClean="0">
                <a:solidFill>
                  <a:schemeClr val="bg1"/>
                </a:solidFill>
              </a:rPr>
              <a:t> years experience in the </a:t>
            </a:r>
            <a:r>
              <a:rPr lang="en-US" i="0" baseline="0" dirty="0" err="1" smtClean="0">
                <a:solidFill>
                  <a:schemeClr val="bg1"/>
                </a:solidFill>
              </a:rPr>
              <a:t>redimix</a:t>
            </a:r>
            <a:r>
              <a:rPr lang="en-US" i="0" baseline="0" dirty="0" smtClean="0">
                <a:solidFill>
                  <a:schemeClr val="bg1"/>
                </a:solidFill>
              </a:rPr>
              <a:t> field.  She has done it all from driving the truck to running the entire operation.</a:t>
            </a:r>
          </a:p>
          <a:p>
            <a:endParaRPr lang="en-US" i="0" baseline="0" dirty="0" smtClean="0">
              <a:solidFill>
                <a:schemeClr val="bg1"/>
              </a:solidFill>
            </a:endParaRPr>
          </a:p>
          <a:p>
            <a:r>
              <a:rPr lang="en-US" i="0" baseline="0" dirty="0" smtClean="0">
                <a:solidFill>
                  <a:schemeClr val="bg1"/>
                </a:solidFill>
              </a:rPr>
              <a:t>Next is Simeon Brubaker, we all know him as </a:t>
            </a:r>
            <a:r>
              <a:rPr lang="en-US" i="0" baseline="0" dirty="0" err="1" smtClean="0">
                <a:solidFill>
                  <a:schemeClr val="bg1"/>
                </a:solidFill>
              </a:rPr>
              <a:t>Sim</a:t>
            </a:r>
            <a:r>
              <a:rPr lang="en-US" i="0" baseline="0" dirty="0" smtClean="0">
                <a:solidFill>
                  <a:schemeClr val="bg1"/>
                </a:solidFill>
              </a:rPr>
              <a:t>.  </a:t>
            </a:r>
            <a:r>
              <a:rPr lang="en-US" i="0" baseline="0" dirty="0" err="1" smtClean="0">
                <a:solidFill>
                  <a:schemeClr val="bg1"/>
                </a:solidFill>
              </a:rPr>
              <a:t>Sim</a:t>
            </a:r>
            <a:r>
              <a:rPr lang="en-US" i="0" baseline="0" dirty="0" smtClean="0">
                <a:solidFill>
                  <a:schemeClr val="bg1"/>
                </a:solidFill>
              </a:rPr>
              <a:t>, who works for HDR, was the resident engineer on the project on behalf of the Alaska railroad.  </a:t>
            </a:r>
            <a:r>
              <a:rPr lang="en-US" i="0" baseline="0" dirty="0" err="1" smtClean="0">
                <a:solidFill>
                  <a:schemeClr val="bg1"/>
                </a:solidFill>
              </a:rPr>
              <a:t>Sim’s</a:t>
            </a:r>
            <a:r>
              <a:rPr lang="en-US" i="0" baseline="0" dirty="0" smtClean="0">
                <a:solidFill>
                  <a:schemeClr val="bg1"/>
                </a:solidFill>
              </a:rPr>
              <a:t> career started in the Marine Corps and he has parlayed that into a 28 year career involved in highway and bridge construction.</a:t>
            </a:r>
          </a:p>
          <a:p>
            <a:endParaRPr lang="en-US" i="0" baseline="0" dirty="0" smtClean="0">
              <a:solidFill>
                <a:schemeClr val="bg1"/>
              </a:solidFill>
            </a:endParaRPr>
          </a:p>
          <a:p>
            <a:r>
              <a:rPr lang="en-US" i="0" baseline="0" dirty="0" smtClean="0">
                <a:solidFill>
                  <a:schemeClr val="bg1"/>
                </a:solidFill>
              </a:rPr>
              <a:t>I am Jason Gagnon.  I was the construction manager on the project. I have worked for Kiewit Infrastructure West for 18 years.  Most of my career has been focused on bridge construction. </a:t>
            </a:r>
            <a:r>
              <a:rPr lang="en-US" b="1" baseline="0" dirty="0" smtClean="0"/>
              <a:t>(CLICK)</a:t>
            </a:r>
            <a:endParaRPr lang="en-US" i="0" dirty="0">
              <a:solidFill>
                <a:schemeClr val="bg1"/>
              </a:solidFill>
            </a:endParaRPr>
          </a:p>
        </p:txBody>
      </p:sp>
      <p:sp>
        <p:nvSpPr>
          <p:cNvPr id="4" name="Slide Number Placeholder 3"/>
          <p:cNvSpPr>
            <a:spLocks noGrp="1"/>
          </p:cNvSpPr>
          <p:nvPr>
            <p:ph type="sldNum" sz="quarter" idx="10"/>
          </p:nvPr>
        </p:nvSpPr>
        <p:spPr/>
        <p:txBody>
          <a:bodyPr/>
          <a:lstStyle/>
          <a:p>
            <a:fld id="{B018A6E7-6560-4C78-BF6D-206D014C75E1}" type="slidenum">
              <a:rPr lang="en-US" smtClean="0"/>
              <a:t>1</a:t>
            </a:fld>
            <a:endParaRPr lang="en-US"/>
          </a:p>
        </p:txBody>
      </p:sp>
    </p:spTree>
    <p:extLst>
      <p:ext uri="{BB962C8B-B14F-4D97-AF65-F5344CB8AC3E}">
        <p14:creationId xmlns:p14="http://schemas.microsoft.com/office/powerpoint/2010/main" val="1868857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Inspections before the pours:</a:t>
            </a:r>
          </a:p>
          <a:p>
            <a:pPr marL="171450" indent="-171450">
              <a:buFont typeface="Arial" panose="020B0604020202020204" pitchFamily="34" charset="0"/>
              <a:buChar char="•"/>
            </a:pPr>
            <a:r>
              <a:rPr lang="en-US" dirty="0" smtClean="0"/>
              <a:t>Just like any concrete pour,</a:t>
            </a:r>
          </a:p>
          <a:p>
            <a:pPr marL="628650" lvl="1" indent="-171450">
              <a:buFont typeface="Arial" panose="020B0604020202020204" pitchFamily="34" charset="0"/>
              <a:buChar char="•"/>
            </a:pPr>
            <a:r>
              <a:rPr lang="en-US" dirty="0" smtClean="0"/>
              <a:t>Check the forms</a:t>
            </a:r>
          </a:p>
          <a:p>
            <a:pPr marL="628650" lvl="1" indent="-171450">
              <a:buFont typeface="Arial" panose="020B0604020202020204" pitchFamily="34" charset="0"/>
              <a:buChar char="•"/>
            </a:pPr>
            <a:r>
              <a:rPr lang="en-US" dirty="0" smtClean="0"/>
              <a:t>Rebar Inspection</a:t>
            </a:r>
          </a:p>
          <a:p>
            <a:pPr marL="628650" lvl="1" indent="-171450">
              <a:buFont typeface="Arial" panose="020B0604020202020204" pitchFamily="34" charset="0"/>
              <a:buChar char="•"/>
            </a:pPr>
            <a:r>
              <a:rPr lang="en-US" dirty="0" smtClean="0"/>
              <a:t>Managing the water</a:t>
            </a:r>
            <a:r>
              <a:rPr lang="en-US" baseline="0" dirty="0" smtClean="0"/>
              <a:t>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64271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Maintaining</a:t>
            </a:r>
            <a:r>
              <a:rPr lang="en-US" baseline="0" dirty="0" smtClean="0"/>
              <a:t> heat, before, during and after pour</a:t>
            </a:r>
          </a:p>
          <a:p>
            <a:pPr marL="171450" indent="-171450">
              <a:buFont typeface="Arial" panose="020B0604020202020204" pitchFamily="34" charset="0"/>
              <a:buChar char="•"/>
            </a:pPr>
            <a:r>
              <a:rPr lang="en-US" baseline="0" dirty="0" smtClean="0"/>
              <a:t>What was the critical times: from pre-batch to the forms.</a:t>
            </a:r>
          </a:p>
          <a:p>
            <a:endParaRPr lang="en-US" dirty="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33702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forms were at 50 degrees plus prior to the pour,</a:t>
            </a:r>
          </a:p>
          <a:p>
            <a:pPr marL="171450" indent="-171450">
              <a:buFont typeface="Arial" panose="020B0604020202020204" pitchFamily="34" charset="0"/>
              <a:buChar char="•"/>
            </a:pPr>
            <a:r>
              <a:rPr lang="en-US" baseline="0" dirty="0" smtClean="0"/>
              <a:t>Heat was on usually on from footing pour onwards, particularly if there was a leaky cofferdam.  We couldn’t afford any water freezing.</a:t>
            </a:r>
          </a:p>
          <a:p>
            <a:pPr marL="171450" indent="-171450">
              <a:buFont typeface="Arial" panose="020B0604020202020204" pitchFamily="34" charset="0"/>
              <a:buChar char="•"/>
            </a:pPr>
            <a:r>
              <a:rPr lang="en-US" baseline="0" dirty="0" smtClean="0"/>
              <a:t>Mid-December and this crew is working in tee shirts</a:t>
            </a:r>
          </a:p>
          <a:p>
            <a:pPr marL="171450" indent="-171450">
              <a:buFont typeface="Arial" panose="020B0604020202020204" pitchFamily="34" charset="0"/>
              <a:buChar char="•"/>
            </a:pPr>
            <a:r>
              <a:rPr lang="en-US" baseline="0" dirty="0" smtClean="0"/>
              <a:t>After the pour, made sure tent was properly secured and temps were monitored. </a:t>
            </a:r>
          </a:p>
          <a:p>
            <a:pPr marL="171450" indent="-171450">
              <a:buFont typeface="Arial" panose="020B0604020202020204" pitchFamily="34" charset="0"/>
              <a:buChar cha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04938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critical time was transit; batch plant to the pump truck</a:t>
            </a:r>
          </a:p>
          <a:p>
            <a:endParaRPr lang="en-US" dirty="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1983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of</a:t>
            </a:r>
            <a:r>
              <a:rPr lang="en-US" baseline="0" dirty="0" smtClean="0"/>
              <a:t> ACI (XXX) temperature specifications</a:t>
            </a:r>
          </a:p>
          <a:p>
            <a:r>
              <a:rPr lang="en-US" baseline="0" dirty="0" smtClean="0"/>
              <a:t>After much discussion, lowered the acceptance specifications from 50 degrees to 40 degrees.  </a:t>
            </a:r>
          </a:p>
          <a:p>
            <a:r>
              <a:rPr lang="en-US" baseline="0" dirty="0" smtClean="0"/>
              <a:t>We took temps on every load of concrete. </a:t>
            </a:r>
            <a:endParaRPr lang="en-US" dirty="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290580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received considerable funds from the State of Alaska</a:t>
            </a:r>
          </a:p>
          <a:p>
            <a:r>
              <a:rPr lang="en-US" dirty="0" smtClean="0"/>
              <a:t>We</a:t>
            </a:r>
            <a:r>
              <a:rPr lang="en-US" baseline="0" dirty="0" smtClean="0"/>
              <a:t> used AKDOT&amp;PF Sampling and Test procedures</a:t>
            </a:r>
          </a:p>
          <a:p>
            <a:endParaRPr lang="en-US" baseline="0" dirty="0" smtClean="0"/>
          </a:p>
          <a:p>
            <a:r>
              <a:rPr lang="en-US" baseline="0" dirty="0" smtClean="0"/>
              <a:t>Photo of our testing hut, the skirt around the pump truck isn’t set up yet</a:t>
            </a:r>
            <a:endParaRPr lang="en-US" dirty="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52006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Tested for:</a:t>
            </a:r>
          </a:p>
          <a:p>
            <a:pPr marL="171450" indent="-171450">
              <a:buFont typeface="Arial" panose="020B0604020202020204" pitchFamily="34" charset="0"/>
              <a:buChar char="•"/>
            </a:pPr>
            <a:r>
              <a:rPr lang="en-US" dirty="0" smtClean="0"/>
              <a:t>Temperature</a:t>
            </a:r>
          </a:p>
          <a:p>
            <a:pPr marL="171450" indent="-171450">
              <a:buFont typeface="Arial" panose="020B0604020202020204" pitchFamily="34" charset="0"/>
              <a:buChar char="•"/>
            </a:pPr>
            <a:r>
              <a:rPr lang="en-US" dirty="0" smtClean="0"/>
              <a:t>Time</a:t>
            </a:r>
          </a:p>
          <a:p>
            <a:pPr marL="171450" indent="-171450">
              <a:buFont typeface="Arial" panose="020B0604020202020204" pitchFamily="34" charset="0"/>
              <a:buChar char="•"/>
            </a:pPr>
            <a:r>
              <a:rPr lang="en-US" dirty="0" smtClean="0"/>
              <a:t>Slump,</a:t>
            </a:r>
          </a:p>
          <a:p>
            <a:pPr marL="0" indent="0">
              <a:buFontTx/>
              <a:buNone/>
            </a:pPr>
            <a:r>
              <a:rPr lang="en-US" dirty="0" smtClean="0"/>
              <a:t>And ………………….next</a:t>
            </a:r>
            <a:r>
              <a:rPr lang="en-US" baseline="0" dirty="0" smtClean="0"/>
              <a:t> slide</a:t>
            </a:r>
            <a:endParaRPr lang="en-US" dirty="0" smtClean="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84345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Air entrainment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Unit weights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rPr>
              <a:t>Cast specimens at 50 yard intervals </a:t>
            </a:r>
          </a:p>
          <a:p>
            <a:endParaRPr lang="en-US" dirty="0"/>
          </a:p>
        </p:txBody>
      </p:sp>
      <p:sp>
        <p:nvSpPr>
          <p:cNvPr id="4" name="Slide Number Placeholder 3"/>
          <p:cNvSpPr>
            <a:spLocks noGrp="1"/>
          </p:cNvSpPr>
          <p:nvPr>
            <p:ph type="sldNum" sz="quarter" idx="10"/>
          </p:nvPr>
        </p:nvSpPr>
        <p:spPr/>
        <p:txBody>
          <a:bodyPr/>
          <a:lstStyle/>
          <a:p>
            <a:fld id="{EE21B09F-C8F9-44E3-9359-769D7AAA3B5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762431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specifications required</a:t>
            </a:r>
            <a:r>
              <a:rPr lang="en-US" baseline="0" dirty="0" smtClean="0"/>
              <a:t> that we protect the concrete and maintain 50 degrees for 5 day or 70 degrees for 3 days after the placement.</a:t>
            </a:r>
          </a:p>
          <a:p>
            <a:endParaRPr lang="en-US" baseline="0" dirty="0" smtClean="0"/>
          </a:p>
          <a:p>
            <a:r>
              <a:rPr lang="en-US" baseline="0" dirty="0" smtClean="0"/>
              <a:t>To do this we replaced that tenting that had been used through the pour process.  We then heated with 2 maxi heaters that were at least 750k </a:t>
            </a:r>
            <a:r>
              <a:rPr lang="en-US" baseline="0" dirty="0" err="1" smtClean="0"/>
              <a:t>btu</a:t>
            </a:r>
            <a:r>
              <a:rPr lang="en-US" baseline="0" dirty="0" smtClean="0"/>
              <a:t>.  These were not a cheap option as each heater burned 4-6 gallons of diesel an hour.  We had crews monitoring the heaters and the temperatures inside the enclosures 24 – 7.</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32</a:t>
            </a:fld>
            <a:endParaRPr lang="en-US"/>
          </a:p>
        </p:txBody>
      </p:sp>
    </p:spTree>
    <p:extLst>
      <p:ext uri="{BB962C8B-B14F-4D97-AF65-F5344CB8AC3E}">
        <p14:creationId xmlns:p14="http://schemas.microsoft.com/office/powerpoint/2010/main" val="1215941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an added source of data we placed</a:t>
            </a:r>
            <a:r>
              <a:rPr lang="en-US" baseline="0" dirty="0" smtClean="0"/>
              <a:t> Thermal Coupler / data recorders in the concrete. </a:t>
            </a:r>
            <a:r>
              <a:rPr lang="en-US"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You can see the leads here (</a:t>
            </a:r>
            <a:r>
              <a:rPr lang="en-US" b="1" baseline="0" dirty="0" smtClean="0"/>
              <a:t>CLICK)</a:t>
            </a:r>
            <a:endParaRPr lang="en-US" b="0"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data was used to make that there weren’t any major issues with the heating.</a:t>
            </a:r>
            <a:r>
              <a:rPr lang="en-US" b="1" baseline="0" dirty="0" smtClean="0"/>
              <a:t> (CLICK)</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this sudden steep drop in the concrete temperature.  This is when had to uncover for backfill.</a:t>
            </a:r>
            <a:r>
              <a:rPr lang="en-US" baseline="0" dirty="0" smtClean="0"/>
              <a:t> </a:t>
            </a:r>
            <a:r>
              <a:rPr lang="en-US" b="1" baseline="0" dirty="0" smtClean="0"/>
              <a:t>(CLICK)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drop is about 9 days pour. </a:t>
            </a:r>
            <a:r>
              <a:rPr lang="en-US" b="1" baseline="0" dirty="0" smtClean="0"/>
              <a:t>(CLICK)</a:t>
            </a:r>
          </a:p>
          <a:p>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33</a:t>
            </a:fld>
            <a:endParaRPr lang="en-US"/>
          </a:p>
        </p:txBody>
      </p:sp>
    </p:spTree>
    <p:extLst>
      <p:ext uri="{BB962C8B-B14F-4D97-AF65-F5344CB8AC3E}">
        <p14:creationId xmlns:p14="http://schemas.microsoft.com/office/powerpoint/2010/main" val="1811470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start</a:t>
            </a:r>
            <a:r>
              <a:rPr lang="en-US" baseline="0" dirty="0" smtClean="0"/>
              <a:t> out by giving you a brief overview of the project and explain why the decision was made to have major winter concrete operations </a:t>
            </a:r>
            <a:r>
              <a:rPr lang="en-US" b="1" baseline="0" dirty="0" smtClean="0"/>
              <a:t>(CLICK)</a:t>
            </a:r>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2</a:t>
            </a:fld>
            <a:endParaRPr lang="en-US"/>
          </a:p>
        </p:txBody>
      </p:sp>
    </p:spTree>
    <p:extLst>
      <p:ext uri="{BB962C8B-B14F-4D97-AF65-F5344CB8AC3E}">
        <p14:creationId xmlns:p14="http://schemas.microsoft.com/office/powerpoint/2010/main" val="2632151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left heat on until we were ready to backfill, as you saw in the previous slide this could be several additional days of heating until mother nature and resources lined up to be able to strip and backfill as a continuous operation. </a:t>
            </a:r>
            <a:r>
              <a:rPr lang="en-US" b="1" baseline="0" dirty="0" smtClean="0"/>
              <a:t>(CLICK)</a:t>
            </a:r>
            <a:endParaRPr lang="en-US" b="0"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the forms were stripped we immediately performed a thorough inspection. </a:t>
            </a:r>
            <a:r>
              <a:rPr lang="en-US" b="1" baseline="0" dirty="0" smtClean="0"/>
              <a:t>(CLICK)</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soon as the inspection was complete we immediately backfilled, even if it had to be completed on night shift. </a:t>
            </a:r>
            <a:r>
              <a:rPr lang="en-US" b="1" baseline="0" dirty="0" smtClean="0"/>
              <a:t>(CLICK)</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we wrapped the columns in heat blankets and </a:t>
            </a:r>
            <a:r>
              <a:rPr lang="en-US" dirty="0" err="1" smtClean="0"/>
              <a:t>visqueen</a:t>
            </a:r>
            <a:r>
              <a:rPr lang="en-US" baseline="0" dirty="0" smtClean="0"/>
              <a:t> and left it there for 60 days.  Although it was not required, we all felt that this step would keep the concrete from being shocked by the vast heat differential. </a:t>
            </a:r>
            <a:r>
              <a:rPr lang="en-US" b="1" baseline="0" dirty="0" smtClean="0"/>
              <a:t>(CLICK)</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34</a:t>
            </a:fld>
            <a:endParaRPr lang="en-US"/>
          </a:p>
        </p:txBody>
      </p:sp>
    </p:spTree>
    <p:extLst>
      <p:ext uri="{BB962C8B-B14F-4D97-AF65-F5344CB8AC3E}">
        <p14:creationId xmlns:p14="http://schemas.microsoft.com/office/powerpoint/2010/main" val="290879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 it up, we did not</a:t>
            </a:r>
            <a:r>
              <a:rPr lang="en-US" baseline="0" dirty="0" smtClean="0"/>
              <a:t> do anything that was too extreme </a:t>
            </a:r>
            <a:r>
              <a:rPr lang="en-US" baseline="0" smtClean="0"/>
              <a:t>or earth shattering </a:t>
            </a:r>
            <a:r>
              <a:rPr lang="en-US" baseline="0" dirty="0" smtClean="0"/>
              <a:t>to make our winter concrete operations a success.</a:t>
            </a:r>
          </a:p>
          <a:p>
            <a:endParaRPr lang="en-US" baseline="0" dirty="0" smtClean="0"/>
          </a:p>
          <a:p>
            <a:r>
              <a:rPr lang="en-US" baseline="0" dirty="0" smtClean="0"/>
              <a:t>We leveraged the knowledge and experience of our entire team to develop a solid plan.  Once everyone had ownership in the plan, they took pride in making sure the we executed the plan nearly flawlessly.  When issues were encountered we circled the wagons, jointly solved the problems, then moved on.</a:t>
            </a:r>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35</a:t>
            </a:fld>
            <a:endParaRPr lang="en-US"/>
          </a:p>
        </p:txBody>
      </p:sp>
    </p:spTree>
    <p:extLst>
      <p:ext uri="{BB962C8B-B14F-4D97-AF65-F5344CB8AC3E}">
        <p14:creationId xmlns:p14="http://schemas.microsoft.com/office/powerpoint/2010/main" val="137237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a:t>
            </a:r>
            <a:r>
              <a:rPr lang="en-US" baseline="0" dirty="0" smtClean="0"/>
              <a:t> that I am talking about is the Northern Rail Extension Phase I project </a:t>
            </a:r>
            <a:r>
              <a:rPr lang="en-US" b="1" baseline="0" dirty="0" smtClean="0"/>
              <a:t>(CLICK)</a:t>
            </a:r>
          </a:p>
          <a:p>
            <a:endParaRPr lang="en-US" b="1" baseline="0" dirty="0" smtClean="0"/>
          </a:p>
          <a:p>
            <a:r>
              <a:rPr lang="en-US" b="0" baseline="0" dirty="0" smtClean="0"/>
              <a:t>The Client is the Alaska Railroad Corporation </a:t>
            </a:r>
            <a:r>
              <a:rPr lang="en-US" b="1" baseline="0" dirty="0" smtClean="0"/>
              <a:t>(CLICK)</a:t>
            </a:r>
          </a:p>
          <a:p>
            <a:endParaRPr lang="en-US" b="1" baseline="0" dirty="0" smtClean="0"/>
          </a:p>
          <a:p>
            <a:r>
              <a:rPr lang="en-US" b="0" baseline="0" dirty="0" smtClean="0"/>
              <a:t>This project is the first of four projects in the Northern Rail Extension program. The Program will ultimately connect the railhead at Eielson </a:t>
            </a:r>
            <a:r>
              <a:rPr lang="en-US" b="0" baseline="0" dirty="0" err="1" smtClean="0"/>
              <a:t>Airforce</a:t>
            </a:r>
            <a:r>
              <a:rPr lang="en-US" b="0" baseline="0" dirty="0" smtClean="0"/>
              <a:t> base to Delta Junction.  The phase 1 project is the yellow line in the middle of the page.  </a:t>
            </a:r>
          </a:p>
          <a:p>
            <a:endParaRPr lang="en-US" b="0" baseline="0" dirty="0" smtClean="0"/>
          </a:p>
          <a:p>
            <a:r>
              <a:rPr lang="en-US" b="0" baseline="0" dirty="0" smtClean="0"/>
              <a:t>To orient you, this is North Pole </a:t>
            </a:r>
            <a:r>
              <a:rPr lang="en-US" b="1" baseline="0" dirty="0" smtClean="0"/>
              <a:t>(CLICK), </a:t>
            </a:r>
            <a:r>
              <a:rPr lang="en-US" b="0" baseline="0" dirty="0" smtClean="0"/>
              <a:t>this is the project site in </a:t>
            </a:r>
            <a:r>
              <a:rPr lang="en-US" b="0" baseline="0" dirty="0" err="1" smtClean="0"/>
              <a:t>Salcha</a:t>
            </a:r>
            <a:r>
              <a:rPr lang="en-US" b="0" baseline="0" dirty="0" smtClean="0"/>
              <a:t> </a:t>
            </a:r>
            <a:r>
              <a:rPr lang="en-US" b="1" baseline="0" dirty="0" smtClean="0"/>
              <a:t>(CLICK)</a:t>
            </a:r>
            <a:r>
              <a:rPr lang="en-US" b="0" baseline="0" dirty="0" smtClean="0"/>
              <a:t>, and this is Delta </a:t>
            </a:r>
            <a:r>
              <a:rPr lang="en-US" b="1" baseline="0" dirty="0" smtClean="0"/>
              <a:t>(CLICK)</a:t>
            </a:r>
          </a:p>
          <a:p>
            <a:endParaRPr lang="en-US" b="1" baseline="0" dirty="0" smtClean="0"/>
          </a:p>
          <a:p>
            <a:r>
              <a:rPr lang="en-US" b="0" baseline="0" dirty="0" smtClean="0"/>
              <a:t>There are 2 main features to phase 1, </a:t>
            </a:r>
            <a:r>
              <a:rPr lang="en-US" b="1" baseline="0" dirty="0" smtClean="0"/>
              <a:t>(CLICK)</a:t>
            </a:r>
          </a:p>
          <a:p>
            <a:endParaRPr lang="en-US" b="1" baseline="0" dirty="0" smtClean="0"/>
          </a:p>
          <a:p>
            <a:r>
              <a:rPr lang="en-US" b="0" baseline="0" dirty="0" smtClean="0"/>
              <a:t>First is an 11,000 </a:t>
            </a:r>
            <a:r>
              <a:rPr lang="en-US" b="0" baseline="0" dirty="0" err="1" smtClean="0"/>
              <a:t>ft</a:t>
            </a:r>
            <a:r>
              <a:rPr lang="en-US" b="0" baseline="0" dirty="0" smtClean="0"/>
              <a:t> long Rip Rap Armored Levee. </a:t>
            </a:r>
            <a:r>
              <a:rPr lang="en-US" b="1" baseline="0" dirty="0" smtClean="0"/>
              <a:t>(CLICK)</a:t>
            </a:r>
          </a:p>
          <a:p>
            <a:endParaRPr lang="en-US" b="1" baseline="0" dirty="0" smtClean="0"/>
          </a:p>
          <a:p>
            <a:r>
              <a:rPr lang="en-US" b="0" baseline="0" dirty="0" smtClean="0"/>
              <a:t>Second, is a 3,300 foot long, structural steel bridge across the Tanana River. This is the longest bridge in the state. </a:t>
            </a:r>
            <a:r>
              <a:rPr lang="en-US" b="1" baseline="0" dirty="0" smtClean="0"/>
              <a:t>(CLICK)</a:t>
            </a:r>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B018A6E7-6560-4C78-BF6D-206D014C75E1}" type="slidenum">
              <a:rPr lang="en-US" smtClean="0"/>
              <a:t>3</a:t>
            </a:fld>
            <a:endParaRPr lang="en-US"/>
          </a:p>
        </p:txBody>
      </p:sp>
    </p:spTree>
    <p:extLst>
      <p:ext uri="{BB962C8B-B14F-4D97-AF65-F5344CB8AC3E}">
        <p14:creationId xmlns:p14="http://schemas.microsoft.com/office/powerpoint/2010/main" val="393998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(CLICK)  </a:t>
            </a:r>
            <a:endParaRPr lang="en-US" b="0" baseline="0" dirty="0" smtClean="0"/>
          </a:p>
          <a:p>
            <a:endParaRPr lang="en-US" b="0" baseline="0" dirty="0" smtClean="0"/>
          </a:p>
          <a:p>
            <a:r>
              <a:rPr lang="en-US" b="0" baseline="0" dirty="0" smtClean="0"/>
              <a:t>This project was the first major public works to use the Construction Manager / General Contractor delivery method in the state.  The railroad chose this method because it allows the contractor to be involved early in the design development phase, in a constructability role, that generally leads to cost certainty.  This delivery method is different from Design Build, in that the designer works for the Client, not the Contractor.</a:t>
            </a:r>
          </a:p>
          <a:p>
            <a:endParaRPr lang="en-US" b="0" baseline="0" dirty="0" smtClean="0"/>
          </a:p>
          <a:p>
            <a:r>
              <a:rPr lang="en-US" b="1" baseline="0" dirty="0" smtClean="0"/>
              <a:t>(CLICK)</a:t>
            </a:r>
          </a:p>
          <a:p>
            <a:endParaRPr lang="en-US" b="1" baseline="0" dirty="0" smtClean="0"/>
          </a:p>
          <a:p>
            <a:r>
              <a:rPr lang="en-US" b="0" baseline="0" dirty="0" smtClean="0"/>
              <a:t>Kiewit was awarded the preconstruction services contract in April of 2010 and we worked with the railroad, HDR, and Hanson </a:t>
            </a:r>
            <a:r>
              <a:rPr lang="en-US" b="0" baseline="0" dirty="0" err="1" smtClean="0"/>
              <a:t>Inc</a:t>
            </a:r>
            <a:r>
              <a:rPr lang="en-US" b="0" baseline="0" dirty="0" smtClean="0"/>
              <a:t>, to develop the design, provide cost estimates and schedules that allowed the Railroad to make budgetary decisions.  The team collaboratively applied for permits that custom suited the project.  Also, there were several risk management sessions that ultimately produced a very comprehensive risk register and gave all parties a very thorough understanding of the risk on the project.  The biggest benefit of this process was that we had developed a solid team and we were ready to attack the construction.</a:t>
            </a:r>
          </a:p>
          <a:p>
            <a:endParaRPr lang="en-US" b="0" baseline="0" dirty="0" smtClean="0"/>
          </a:p>
          <a:p>
            <a:r>
              <a:rPr lang="en-US" b="1" baseline="0" dirty="0" smtClean="0"/>
              <a:t>(CLICK)</a:t>
            </a:r>
          </a:p>
          <a:p>
            <a:endParaRPr lang="en-US" b="1" baseline="0" dirty="0" smtClean="0"/>
          </a:p>
          <a:p>
            <a:r>
              <a:rPr lang="en-US" b="0" baseline="0" dirty="0" smtClean="0"/>
              <a:t>The second phase was the construction phase.  Work start in July 2011 and was completed this past August. Through in-depth schedule analysis it was decided that we had to work all operations (including concrete) through the Winter of 2012 and limited operations in the Winter of 2013.  For anyone not familiar with winter conditions in Alaska’s interior it is –XX degrees right now and this is very common from November through March.</a:t>
            </a:r>
          </a:p>
          <a:p>
            <a:endParaRPr lang="en-US" b="0" baseline="0" dirty="0" smtClean="0"/>
          </a:p>
          <a:p>
            <a:r>
              <a:rPr lang="en-US" b="1" baseline="0" dirty="0" smtClean="0"/>
              <a:t>(CLICK)</a:t>
            </a:r>
            <a:endParaRPr lang="en-US" b="0" baseline="0" dirty="0" smtClean="0"/>
          </a:p>
          <a:p>
            <a:endParaRPr lang="en-US" b="0" baseline="0" dirty="0" smtClean="0"/>
          </a:p>
          <a:p>
            <a:endParaRPr lang="en-US" b="0" baseline="0" dirty="0" smtClean="0"/>
          </a:p>
          <a:p>
            <a:endParaRPr lang="en-US" b="1" baseline="0" dirty="0" smtClean="0"/>
          </a:p>
          <a:p>
            <a:endParaRPr lang="en-US" b="0" dirty="0"/>
          </a:p>
        </p:txBody>
      </p:sp>
      <p:sp>
        <p:nvSpPr>
          <p:cNvPr id="4" name="Slide Number Placeholder 3"/>
          <p:cNvSpPr>
            <a:spLocks noGrp="1"/>
          </p:cNvSpPr>
          <p:nvPr>
            <p:ph type="sldNum" sz="quarter" idx="10"/>
          </p:nvPr>
        </p:nvSpPr>
        <p:spPr/>
        <p:txBody>
          <a:bodyPr/>
          <a:lstStyle/>
          <a:p>
            <a:fld id="{B018A6E7-6560-4C78-BF6D-206D014C75E1}" type="slidenum">
              <a:rPr lang="en-US" smtClean="0"/>
              <a:t>4</a:t>
            </a:fld>
            <a:endParaRPr lang="en-US"/>
          </a:p>
        </p:txBody>
      </p:sp>
    </p:spTree>
    <p:extLst>
      <p:ext uri="{BB962C8B-B14F-4D97-AF65-F5344CB8AC3E}">
        <p14:creationId xmlns:p14="http://schemas.microsoft.com/office/powerpoint/2010/main" val="133688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April 2011, the</a:t>
            </a:r>
            <a:r>
              <a:rPr lang="en-US" baseline="0" dirty="0" smtClean="0"/>
              <a:t> team had jointly developed a construction schedule that is summarized here. I know it is hard to read but I will blow up some important areas.</a:t>
            </a:r>
          </a:p>
          <a:p>
            <a:endParaRPr lang="en-US" baseline="0" dirty="0" smtClean="0"/>
          </a:p>
          <a:p>
            <a:r>
              <a:rPr lang="en-US" baseline="0" dirty="0" smtClean="0"/>
              <a:t>To understand why we chose to work through the winter it is important to understand some constraints that we had in the schedule. </a:t>
            </a:r>
            <a:r>
              <a:rPr lang="en-US" b="1" baseline="0" dirty="0" smtClean="0"/>
              <a:t>(CLICK)</a:t>
            </a:r>
          </a:p>
          <a:p>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We had several thousand feet of trestle and causeway, for temporary access, that was not designed to withstand the break up of the Tanana River. </a:t>
            </a:r>
            <a:r>
              <a:rPr lang="en-US" b="1" baseline="0" dirty="0" smtClean="0"/>
              <a:t>(CLICK)</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So we determined that every spring we had to remove and replace our access. </a:t>
            </a:r>
            <a:r>
              <a:rPr lang="en-US"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trade off for this forced us to work through the winter. </a:t>
            </a:r>
            <a:r>
              <a:rPr lang="en-US" b="1" baseline="0" dirty="0" smtClean="0"/>
              <a:t>(CLICK)</a:t>
            </a:r>
          </a:p>
          <a:p>
            <a:endParaRPr lang="en-US" b="0" dirty="0" smtClean="0"/>
          </a:p>
          <a:p>
            <a:r>
              <a:rPr lang="en-US" b="0" dirty="0" smtClean="0"/>
              <a:t>So you can see we had to schedule footings,</a:t>
            </a:r>
            <a:r>
              <a:rPr lang="en-US" b="0" baseline="0" dirty="0" smtClean="0"/>
              <a:t> </a:t>
            </a:r>
            <a:r>
              <a:rPr lang="en-US" b="0" dirty="0" smtClean="0"/>
              <a:t>columns</a:t>
            </a:r>
            <a:r>
              <a:rPr lang="en-US" b="0" baseline="0" dirty="0" smtClean="0"/>
              <a:t> and caps to work through the winter.  </a:t>
            </a:r>
            <a:r>
              <a:rPr lang="en-US" b="1" baseline="0" dirty="0" smtClean="0"/>
              <a:t>(CLICK)</a:t>
            </a:r>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B018A6E7-6560-4C78-BF6D-206D014C75E1}" type="slidenum">
              <a:rPr lang="en-US" smtClean="0"/>
              <a:t>5</a:t>
            </a:fld>
            <a:endParaRPr lang="en-US"/>
          </a:p>
        </p:txBody>
      </p:sp>
    </p:spTree>
    <p:extLst>
      <p:ext uri="{BB962C8B-B14F-4D97-AF65-F5344CB8AC3E}">
        <p14:creationId xmlns:p14="http://schemas.microsoft.com/office/powerpoint/2010/main" val="88467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want to give you a brief description of the work.  Well start with the bridge substructure. </a:t>
            </a:r>
            <a:r>
              <a:rPr lang="en-US" b="0" baseline="0" dirty="0" smtClean="0"/>
              <a:t>This is a cross section of a typical pier with our trestle access. </a:t>
            </a:r>
            <a:r>
              <a:rPr lang="en-US" baseline="0" dirty="0" smtClean="0"/>
              <a:t>There are 19 in rivers piers. This is where the majority of the concrete is on the project. </a:t>
            </a:r>
            <a:r>
              <a:rPr lang="en-US"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Each pier had a cofferdam and seal was poured. </a:t>
            </a:r>
            <a:r>
              <a:rPr lang="en-US" b="1" baseline="0"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Here is a picture of a cofferdam being installed </a:t>
            </a:r>
            <a:r>
              <a:rPr lang="en-US" b="1" baseline="0"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Next there 76 pile, four at each pier </a:t>
            </a:r>
            <a:r>
              <a:rPr lang="en-US" b="1" baseline="0" dirty="0" smtClean="0"/>
              <a:t>(CLICK),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Here is the pile driving spread at work </a:t>
            </a:r>
            <a:r>
              <a:rPr lang="en-US" b="1" baseline="0"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Each pier had a 25x25x6 footing, </a:t>
            </a:r>
            <a:r>
              <a:rPr lang="en-US" b="1" baseline="0"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12’ diameter column that was 29 feet tall </a:t>
            </a:r>
            <a:r>
              <a:rPr lang="en-US" b="1" baseline="0"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and a 19x12x6’ Pier cap. </a:t>
            </a:r>
            <a:r>
              <a:rPr lang="en-US" b="1"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footing is ready for a pour </a:t>
            </a:r>
            <a:r>
              <a:rPr lang="en-US" b="1" baseline="0"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Here is a picture of our column / cap formwork </a:t>
            </a:r>
            <a:r>
              <a:rPr lang="en-US" b="1" baseline="0"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018A6E7-6560-4C78-BF6D-206D014C75E1}" type="slidenum">
              <a:rPr lang="en-US" smtClean="0"/>
              <a:t>6</a:t>
            </a:fld>
            <a:endParaRPr lang="en-US"/>
          </a:p>
        </p:txBody>
      </p:sp>
    </p:spTree>
    <p:extLst>
      <p:ext uri="{BB962C8B-B14F-4D97-AF65-F5344CB8AC3E}">
        <p14:creationId xmlns:p14="http://schemas.microsoft.com/office/powerpoint/2010/main" val="622292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is the full cross-section of the superstructure </a:t>
            </a:r>
            <a:r>
              <a:rPr lang="en-US" b="1" baseline="0" dirty="0" smtClean="0"/>
              <a:t>(CLICK)</a:t>
            </a:r>
            <a:endParaRPr lang="en-US" b="0"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Superstruct</a:t>
            </a:r>
            <a:r>
              <a:rPr lang="en-US" baseline="0" dirty="0" smtClean="0"/>
              <a:t>ure consisted of 20 spans of girders with 4 girders in each span. </a:t>
            </a:r>
            <a:r>
              <a:rPr lang="en-US" b="1" baseline="0" dirty="0" smtClean="0"/>
              <a:t>(CLICK)</a:t>
            </a:r>
            <a:endParaRPr lang="en-US" b="0" baseline="0" dirty="0" smtClean="0"/>
          </a:p>
          <a:p>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were two levels of </a:t>
            </a:r>
            <a:r>
              <a:rPr lang="en-US" baseline="0" dirty="0" err="1" smtClean="0"/>
              <a:t>diaphrams</a:t>
            </a:r>
            <a:r>
              <a:rPr lang="en-US" baseline="0" dirty="0" smtClean="0"/>
              <a:t> </a:t>
            </a:r>
            <a:r>
              <a:rPr lang="en-US" b="1" baseline="0" dirty="0" smtClean="0"/>
              <a:t>(CLICK)</a:t>
            </a:r>
            <a:endParaRPr lang="en-US" b="0"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a steel pan for the deck </a:t>
            </a:r>
            <a:r>
              <a:rPr lang="en-US" b="1" baseline="0" dirty="0" smtClean="0"/>
              <a:t>(CLICK)</a:t>
            </a:r>
            <a:endParaRPr lang="en-US" b="0"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picture was taken during girder erection </a:t>
            </a:r>
            <a:r>
              <a:rPr lang="en-US" b="1" baseline="0" dirty="0" smtClean="0"/>
              <a:t>(CLICK)</a:t>
            </a:r>
            <a:endParaRPr lang="en-US" b="0"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7</a:t>
            </a:fld>
            <a:endParaRPr lang="en-US"/>
          </a:p>
        </p:txBody>
      </p:sp>
    </p:spTree>
    <p:extLst>
      <p:ext uri="{BB962C8B-B14F-4D97-AF65-F5344CB8AC3E}">
        <p14:creationId xmlns:p14="http://schemas.microsoft.com/office/powerpoint/2010/main" val="3346977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you may still be asking why winter concrete in Fairbanks.</a:t>
            </a:r>
          </a:p>
          <a:p>
            <a:endParaRPr lang="en-US" baseline="0" dirty="0" smtClean="0"/>
          </a:p>
          <a:p>
            <a:r>
              <a:rPr lang="en-US" baseline="0" dirty="0" smtClean="0"/>
              <a:t>We have talked about the schedule ramifications that had we not worked through the winter it would have added a season to the project.</a:t>
            </a:r>
          </a:p>
          <a:p>
            <a:endParaRPr lang="en-US" baseline="0" dirty="0" smtClean="0"/>
          </a:p>
          <a:p>
            <a:r>
              <a:rPr lang="en-US" baseline="0" dirty="0" smtClean="0"/>
              <a:t>This would have meant that we would have had to remove and reinstall our in river access a third time.  This had major direct cost implications in addition to all the added escalation and overhead that would have gone with extending the project duration by a year.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Ultimately the cost and risk of an added season was weighed against winter concrete. What ultimately tipped the scale was that the railroad’s funding had sunset or expiration clauses attached to them.  So, we as a team, decided that the best route was to plan for and deal with winter concrete and take a season off of the job. </a:t>
            </a:r>
            <a:r>
              <a:rPr lang="en-US" b="1" baseline="0" dirty="0" smtClean="0"/>
              <a:t>(CLICK)</a:t>
            </a:r>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8</a:t>
            </a:fld>
            <a:endParaRPr lang="en-US"/>
          </a:p>
        </p:txBody>
      </p:sp>
    </p:spTree>
    <p:extLst>
      <p:ext uri="{BB962C8B-B14F-4D97-AF65-F5344CB8AC3E}">
        <p14:creationId xmlns:p14="http://schemas.microsoft.com/office/powerpoint/2010/main" val="23702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a:t>
            </a:r>
            <a:r>
              <a:rPr lang="en-US" baseline="0" dirty="0" smtClean="0"/>
              <a:t> will turn the talk over to </a:t>
            </a:r>
            <a:r>
              <a:rPr lang="en-US" baseline="0" dirty="0" err="1" smtClean="0"/>
              <a:t>Sim</a:t>
            </a:r>
            <a:r>
              <a:rPr lang="en-US" baseline="0" dirty="0" smtClean="0"/>
              <a:t>, who will discuss the client’s point of view.</a:t>
            </a:r>
            <a:endParaRPr lang="en-US" dirty="0"/>
          </a:p>
        </p:txBody>
      </p:sp>
      <p:sp>
        <p:nvSpPr>
          <p:cNvPr id="4" name="Slide Number Placeholder 3"/>
          <p:cNvSpPr>
            <a:spLocks noGrp="1"/>
          </p:cNvSpPr>
          <p:nvPr>
            <p:ph type="sldNum" sz="quarter" idx="10"/>
          </p:nvPr>
        </p:nvSpPr>
        <p:spPr/>
        <p:txBody>
          <a:bodyPr/>
          <a:lstStyle/>
          <a:p>
            <a:fld id="{B018A6E7-6560-4C78-BF6D-206D014C75E1}" type="slidenum">
              <a:rPr lang="en-US" smtClean="0"/>
              <a:t>22</a:t>
            </a:fld>
            <a:endParaRPr lang="en-US"/>
          </a:p>
        </p:txBody>
      </p:sp>
    </p:spTree>
    <p:extLst>
      <p:ext uri="{BB962C8B-B14F-4D97-AF65-F5344CB8AC3E}">
        <p14:creationId xmlns:p14="http://schemas.microsoft.com/office/powerpoint/2010/main" val="385913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937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 Placeholder 10"/>
          <p:cNvSpPr>
            <a:spLocks noGrp="1"/>
          </p:cNvSpPr>
          <p:nvPr>
            <p:ph type="body" sz="quarter" idx="10" hasCustomPrompt="1"/>
          </p:nvPr>
        </p:nvSpPr>
        <p:spPr>
          <a:xfrm>
            <a:off x="1066800" y="1066800"/>
            <a:ext cx="7924800" cy="685800"/>
          </a:xfrm>
          <a:prstGeom prst="rect">
            <a:avLst/>
          </a:prstGeom>
        </p:spPr>
        <p:txBody>
          <a:bodyPr/>
          <a:lstStyle>
            <a:lvl1pPr marL="0" indent="0">
              <a:buNone/>
              <a:defRPr b="1" baseline="0">
                <a:latin typeface="Memphis LT Std Medium" pitchFamily="18" charset="0"/>
              </a:defRPr>
            </a:lvl1pPr>
          </a:lstStyle>
          <a:p>
            <a:pPr lvl="0"/>
            <a:r>
              <a:rPr lang="en-US" dirty="0" smtClean="0"/>
              <a:t>Click to add Section Title</a:t>
            </a:r>
            <a:endParaRPr lang="en-US" dirty="0"/>
          </a:p>
        </p:txBody>
      </p:sp>
    </p:spTree>
    <p:extLst>
      <p:ext uri="{BB962C8B-B14F-4D97-AF65-F5344CB8AC3E}">
        <p14:creationId xmlns:p14="http://schemas.microsoft.com/office/powerpoint/2010/main" val="306640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81000" y="838200"/>
            <a:ext cx="6705600" cy="5029200"/>
          </a:xfrm>
          <a:prstGeom prst="rect">
            <a:avLst/>
          </a:prstGeom>
        </p:spPr>
        <p:txBody>
          <a:bodyPr/>
          <a:lstStyle>
            <a:lvl1pPr>
              <a:defRPr>
                <a:solidFill>
                  <a:schemeClr val="bg1"/>
                </a:solidFill>
                <a:latin typeface="Memphis LT Std Medium" pitchFamily="18" charset="0"/>
              </a:defRPr>
            </a:lvl1pPr>
            <a:lvl2pPr>
              <a:defRPr>
                <a:solidFill>
                  <a:schemeClr val="accent1">
                    <a:lumMod val="50000"/>
                  </a:schemeClr>
                </a:solidFill>
              </a:defRPr>
            </a:lvl2pPr>
            <a:lvl3pPr>
              <a:defRPr>
                <a:solidFill>
                  <a:schemeClr val="accent3">
                    <a:lumMod val="75000"/>
                  </a:schemeClr>
                </a:solidFill>
              </a:defRPr>
            </a:lvl3pPr>
            <a:lvl4pPr>
              <a:defRPr>
                <a:solidFill>
                  <a:schemeClr val="tx1">
                    <a:lumMod val="50000"/>
                  </a:schemeClr>
                </a:solidFill>
              </a:defRPr>
            </a:lvl4pPr>
            <a:lvl5pPr>
              <a:defRPr>
                <a:solidFill>
                  <a:schemeClr val="accent4">
                    <a:lumMod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29832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1904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4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9.png"/><Relationship Id="rId5" Type="http://schemas.openxmlformats.org/officeDocument/2006/relationships/slideLayout" Target="../slideLayouts/slideLayout3.xml"/><Relationship Id="rId4" Type="http://schemas.openxmlformats.org/officeDocument/2006/relationships/video" Target="../media/media2.MOV"/></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59.jp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9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143000" y="609600"/>
            <a:ext cx="6762750" cy="5257800"/>
          </a:xfrm>
        </p:spPr>
        <p:txBody>
          <a:bodyPr/>
          <a:lstStyle/>
          <a:p>
            <a:pPr marL="0" indent="0" algn="ctr">
              <a:buNone/>
            </a:pPr>
            <a:r>
              <a:rPr lang="en-US" sz="3600" dirty="0" smtClean="0">
                <a:latin typeface="+mj-lt"/>
              </a:rPr>
              <a:t>Issues Related to Production, </a:t>
            </a:r>
          </a:p>
          <a:p>
            <a:pPr marL="0" indent="0" algn="ctr">
              <a:buNone/>
            </a:pPr>
            <a:r>
              <a:rPr lang="en-US" sz="3600" dirty="0" smtClean="0">
                <a:latin typeface="+mj-lt"/>
              </a:rPr>
              <a:t>Delivery &amp; Placement</a:t>
            </a:r>
          </a:p>
          <a:p>
            <a:pPr marL="0" indent="0" algn="ctr">
              <a:buNone/>
            </a:pPr>
            <a:endParaRPr lang="en-US" sz="3600" dirty="0" smtClean="0"/>
          </a:p>
          <a:p>
            <a:pPr lvl="1"/>
            <a:r>
              <a:rPr lang="en-US" dirty="0" smtClean="0"/>
              <a:t>Weather</a:t>
            </a:r>
          </a:p>
          <a:p>
            <a:pPr lvl="1"/>
            <a:r>
              <a:rPr lang="en-US" dirty="0" smtClean="0"/>
              <a:t>Logistics</a:t>
            </a:r>
          </a:p>
          <a:p>
            <a:pPr lvl="1"/>
            <a:r>
              <a:rPr lang="en-US" dirty="0" smtClean="0"/>
              <a:t>Darkness</a:t>
            </a:r>
          </a:p>
          <a:p>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00" y="1945811"/>
            <a:ext cx="2952750" cy="3937000"/>
          </a:xfrm>
          <a:prstGeom prst="rect">
            <a:avLst/>
          </a:prstGeom>
        </p:spPr>
      </p:pic>
    </p:spTree>
    <p:extLst>
      <p:ext uri="{BB962C8B-B14F-4D97-AF65-F5344CB8AC3E}">
        <p14:creationId xmlns:p14="http://schemas.microsoft.com/office/powerpoint/2010/main" val="3014690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1000" y="609600"/>
            <a:ext cx="8458200" cy="5257800"/>
          </a:xfrm>
        </p:spPr>
        <p:txBody>
          <a:bodyPr/>
          <a:lstStyle/>
          <a:p>
            <a:pPr marL="0" indent="0" algn="ctr">
              <a:buNone/>
            </a:pPr>
            <a:r>
              <a:rPr lang="en-US" dirty="0" smtClean="0">
                <a:latin typeface="+mj-lt"/>
              </a:rPr>
              <a:t>It all started on Sept 12, 2012</a:t>
            </a:r>
            <a:endParaRPr lang="en-US" dirty="0">
              <a:latin typeface="+mj-lt"/>
            </a:endParaRPr>
          </a:p>
          <a:p>
            <a:pPr marL="0" indent="0" algn="ctr">
              <a:buNone/>
            </a:pPr>
            <a:endParaRPr lang="en-US" dirty="0" smtClean="0">
              <a:latin typeface="Calibri" panose="020F0502020204030204" pitchFamily="34" charset="0"/>
            </a:endParaRPr>
          </a:p>
          <a:p>
            <a:pPr marL="0" indent="0" algn="ctr">
              <a:buNone/>
            </a:pPr>
            <a:endParaRPr lang="en-US" dirty="0">
              <a:latin typeface="Calibri" panose="020F0502020204030204" pitchFamily="34" charset="0"/>
            </a:endParaRPr>
          </a:p>
          <a:p>
            <a:pPr marL="0" indent="0" algn="ctr">
              <a:buNone/>
            </a:pPr>
            <a:endParaRPr lang="en-US" dirty="0" smtClean="0">
              <a:latin typeface="Calibri" panose="020F0502020204030204" pitchFamily="34" charset="0"/>
            </a:endParaRPr>
          </a:p>
          <a:p>
            <a:pPr marL="0" indent="0" algn="ctr">
              <a:buNone/>
            </a:pPr>
            <a:endParaRPr lang="en-US" dirty="0" smtClean="0">
              <a:latin typeface="Calibri" panose="020F0502020204030204" pitchFamily="34" charset="0"/>
            </a:endParaRPr>
          </a:p>
          <a:p>
            <a:pPr marL="0" indent="0" algn="ctr">
              <a:buNone/>
            </a:pPr>
            <a:endParaRPr lang="en-US" dirty="0">
              <a:latin typeface="Calibri" panose="020F0502020204030204" pitchFamily="34" charset="0"/>
            </a:endParaRPr>
          </a:p>
          <a:p>
            <a:pPr marL="0" indent="0" algn="ctr">
              <a:buNone/>
            </a:pPr>
            <a:endParaRPr lang="en-US" dirty="0" smtClean="0">
              <a:latin typeface="Calibri" panose="020F0502020204030204" pitchFamily="34" charset="0"/>
            </a:endParaRPr>
          </a:p>
          <a:p>
            <a:pPr marL="0" indent="0" algn="ctr">
              <a:buNone/>
            </a:pPr>
            <a:r>
              <a:rPr lang="en-US" sz="2800" dirty="0" smtClean="0">
                <a:solidFill>
                  <a:schemeClr val="accent1">
                    <a:lumMod val="50000"/>
                  </a:schemeClr>
                </a:solidFill>
                <a:latin typeface="+mn-lt"/>
              </a:rPr>
              <a:t>It was a mild autumn day and the batching and delivery went off without a hitch.  That would soon change…</a:t>
            </a:r>
            <a:endParaRPr lang="en-US" sz="2800" dirty="0">
              <a:solidFill>
                <a:schemeClr val="accent1">
                  <a:lumMod val="50000"/>
                </a:schemeClr>
              </a:solidFill>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100" y="1219200"/>
            <a:ext cx="4572000" cy="3429000"/>
          </a:xfrm>
          <a:prstGeom prst="rect">
            <a:avLst/>
          </a:prstGeom>
        </p:spPr>
      </p:pic>
    </p:spTree>
    <p:extLst>
      <p:ext uri="{BB962C8B-B14F-4D97-AF65-F5344CB8AC3E}">
        <p14:creationId xmlns:p14="http://schemas.microsoft.com/office/powerpoint/2010/main" val="22589077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09600"/>
            <a:ext cx="7391400" cy="5227834"/>
          </a:xfrm>
          <a:prstGeom prst="rect">
            <a:avLst/>
          </a:prstGeom>
        </p:spPr>
      </p:pic>
      <p:sp>
        <p:nvSpPr>
          <p:cNvPr id="9" name="Rectangle 8"/>
          <p:cNvSpPr/>
          <p:nvPr/>
        </p:nvSpPr>
        <p:spPr>
          <a:xfrm>
            <a:off x="914400" y="3886199"/>
            <a:ext cx="7391400" cy="533401"/>
          </a:xfrm>
          <a:prstGeom prst="rect">
            <a:avLst/>
          </a:prstGeom>
          <a:solidFill>
            <a:schemeClr val="accent5">
              <a:lumMod val="50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32382" y="4419600"/>
            <a:ext cx="6210300" cy="830997"/>
          </a:xfrm>
          <a:prstGeom prst="rect">
            <a:avLst/>
          </a:prstGeom>
          <a:noFill/>
          <a:ln>
            <a:noFill/>
          </a:ln>
        </p:spPr>
        <p:txBody>
          <a:bodyPr wrap="square" lIns="91440" tIns="45720" rIns="91440" bIns="45720">
            <a:spAutoFit/>
          </a:bodyPr>
          <a:lstStyle/>
          <a:p>
            <a:pPr algn="ctr"/>
            <a:r>
              <a:rPr lang="en-US" sz="2400" b="1" dirty="0" smtClean="0">
                <a:ln w="13462">
                  <a:noFill/>
                  <a:prstDash val="solid"/>
                </a:ln>
                <a:solidFill>
                  <a:schemeClr val="accent5">
                    <a:lumMod val="50000"/>
                  </a:schemeClr>
                </a:solidFill>
              </a:rPr>
              <a:t>ACI 306 – “3 successive days the average daily outdoor temperature drops below 40˚F”</a:t>
            </a:r>
            <a:endParaRPr lang="en-US" sz="2400" b="1" dirty="0">
              <a:ln w="13462">
                <a:noFill/>
                <a:prstDash val="solid"/>
              </a:ln>
              <a:solidFill>
                <a:schemeClr val="accent5">
                  <a:lumMod val="50000"/>
                </a:schemeClr>
              </a:solidFill>
            </a:endParaRPr>
          </a:p>
        </p:txBody>
      </p:sp>
      <p:sp>
        <p:nvSpPr>
          <p:cNvPr id="8" name="Rectangle 7"/>
          <p:cNvSpPr/>
          <p:nvPr/>
        </p:nvSpPr>
        <p:spPr>
          <a:xfrm>
            <a:off x="1463040" y="3810000"/>
            <a:ext cx="6210300" cy="646331"/>
          </a:xfrm>
          <a:prstGeom prst="rect">
            <a:avLst/>
          </a:prstGeom>
          <a:noFill/>
          <a:ln>
            <a:noFill/>
          </a:ln>
        </p:spPr>
        <p:txBody>
          <a:bodyPr wrap="square" lIns="91440" tIns="45720" rIns="91440" bIns="45720">
            <a:spAutoFit/>
          </a:bodyPr>
          <a:lstStyle/>
          <a:p>
            <a:pPr algn="ctr"/>
            <a:r>
              <a:rPr lang="en-US" sz="3600" b="1" dirty="0" smtClean="0">
                <a:ln w="13462">
                  <a:noFill/>
                  <a:prstDash val="solid"/>
                </a:ln>
                <a:solidFill>
                  <a:srgbClr val="FFFFFF"/>
                </a:solidFill>
                <a:latin typeface="+mj-lt"/>
              </a:rPr>
              <a:t>How Cold is Too Cold?</a:t>
            </a:r>
          </a:p>
        </p:txBody>
      </p:sp>
      <p:sp>
        <p:nvSpPr>
          <p:cNvPr id="4" name="Rectangle 3"/>
          <p:cNvSpPr/>
          <p:nvPr/>
        </p:nvSpPr>
        <p:spPr>
          <a:xfrm>
            <a:off x="1759805" y="4419600"/>
            <a:ext cx="5860195" cy="461665"/>
          </a:xfrm>
          <a:prstGeom prst="rect">
            <a:avLst/>
          </a:prstGeom>
        </p:spPr>
        <p:txBody>
          <a:bodyPr wrap="none">
            <a:spAutoFit/>
          </a:bodyPr>
          <a:lstStyle/>
          <a:p>
            <a:pPr algn="ctr"/>
            <a:r>
              <a:rPr lang="en-US" sz="2400" b="1" dirty="0">
                <a:ln w="13462">
                  <a:noFill/>
                  <a:prstDash val="solid"/>
                </a:ln>
                <a:solidFill>
                  <a:schemeClr val="accent5">
                    <a:lumMod val="50000"/>
                  </a:schemeClr>
                </a:solidFill>
              </a:rPr>
              <a:t>HC </a:t>
            </a:r>
            <a:r>
              <a:rPr lang="en-US" sz="2400" b="1" dirty="0" err="1">
                <a:ln w="13462">
                  <a:noFill/>
                  <a:prstDash val="solid"/>
                </a:ln>
                <a:solidFill>
                  <a:schemeClr val="accent5">
                    <a:lumMod val="50000"/>
                  </a:schemeClr>
                </a:solidFill>
              </a:rPr>
              <a:t>Redi</a:t>
            </a:r>
            <a:r>
              <a:rPr lang="en-US" sz="2400" b="1" dirty="0">
                <a:ln w="13462">
                  <a:noFill/>
                  <a:prstDash val="solid"/>
                </a:ln>
                <a:solidFill>
                  <a:schemeClr val="accent5">
                    <a:lumMod val="50000"/>
                  </a:schemeClr>
                </a:solidFill>
              </a:rPr>
              <a:t>-Mix – Lower limit for batching is -5˚F. </a:t>
            </a:r>
          </a:p>
        </p:txBody>
      </p:sp>
    </p:spTree>
    <p:extLst>
      <p:ext uri="{BB962C8B-B14F-4D97-AF65-F5344CB8AC3E}">
        <p14:creationId xmlns:p14="http://schemas.microsoft.com/office/powerpoint/2010/main" val="30951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7" grpId="1"/>
      <p:bldP spid="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85800" y="609600"/>
            <a:ext cx="4191000" cy="5257800"/>
          </a:xfrm>
        </p:spPr>
        <p:txBody>
          <a:bodyPr/>
          <a:lstStyle/>
          <a:p>
            <a:pPr marL="0" indent="0">
              <a:buNone/>
            </a:pPr>
            <a:endParaRPr lang="en-US" dirty="0" smtClean="0">
              <a:latin typeface="Calibri" panose="020F0502020204030204" pitchFamily="34" charset="0"/>
            </a:endParaRPr>
          </a:p>
          <a:p>
            <a:pPr marL="0" indent="0">
              <a:buNone/>
            </a:pPr>
            <a:r>
              <a:rPr lang="en-US" sz="3600" dirty="0" smtClean="0">
                <a:latin typeface="+mj-lt"/>
              </a:rPr>
              <a:t>This led to many days of staring at </a:t>
            </a:r>
            <a:br>
              <a:rPr lang="en-US" sz="3600" dirty="0" smtClean="0">
                <a:latin typeface="+mj-lt"/>
              </a:rPr>
            </a:br>
            <a:r>
              <a:rPr lang="en-US" sz="3600" dirty="0" smtClean="0">
                <a:latin typeface="+mj-lt"/>
              </a:rPr>
              <a:t>the thermometer, </a:t>
            </a:r>
            <a:br>
              <a:rPr lang="en-US" sz="3600" dirty="0" smtClean="0">
                <a:latin typeface="+mj-lt"/>
              </a:rPr>
            </a:br>
            <a:r>
              <a:rPr lang="en-US" sz="3600" dirty="0" smtClean="0">
                <a:latin typeface="+mj-lt"/>
              </a:rPr>
              <a:t>and willing the temperature to </a:t>
            </a:r>
            <a:br>
              <a:rPr lang="en-US" sz="3600" dirty="0" smtClean="0">
                <a:latin typeface="+mj-lt"/>
              </a:rPr>
            </a:br>
            <a:r>
              <a:rPr lang="en-US" sz="3600" dirty="0" smtClean="0">
                <a:latin typeface="+mj-lt"/>
              </a:rPr>
              <a:t>go up.</a:t>
            </a:r>
            <a:endParaRPr lang="en-US" sz="3600"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648984"/>
            <a:ext cx="3454400" cy="5181600"/>
          </a:xfrm>
          <a:prstGeom prst="rect">
            <a:avLst/>
          </a:prstGeom>
        </p:spPr>
      </p:pic>
    </p:spTree>
    <p:extLst>
      <p:ext uri="{BB962C8B-B14F-4D97-AF65-F5344CB8AC3E}">
        <p14:creationId xmlns:p14="http://schemas.microsoft.com/office/powerpoint/2010/main" val="3843141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609600"/>
            <a:ext cx="9144000" cy="5257800"/>
          </a:xfrm>
        </p:spPr>
        <p:txBody>
          <a:bodyPr/>
          <a:lstStyle/>
          <a:p>
            <a:pPr marL="0" indent="0" algn="ctr">
              <a:buNone/>
            </a:pPr>
            <a:r>
              <a:rPr lang="en-US" sz="3600" dirty="0" smtClean="0">
                <a:latin typeface="+mj-lt"/>
              </a:rPr>
              <a:t>Batching</a:t>
            </a:r>
          </a:p>
          <a:p>
            <a:endParaRPr lang="en-US" sz="2800" b="1" dirty="0">
              <a:latin typeface="Calibri" panose="020F0502020204030204" pitchFamily="34" charset="0"/>
            </a:endParaRPr>
          </a:p>
          <a:p>
            <a:pPr lvl="1"/>
            <a:r>
              <a:rPr lang="en-US" sz="2400" dirty="0" smtClean="0"/>
              <a:t>Frozen/ice glazed conveyor</a:t>
            </a:r>
            <a:br>
              <a:rPr lang="en-US" sz="2400" dirty="0" smtClean="0"/>
            </a:br>
            <a:r>
              <a:rPr lang="en-US" sz="2400" dirty="0" smtClean="0"/>
              <a:t>belts and bins </a:t>
            </a:r>
          </a:p>
          <a:p>
            <a:pPr lvl="1"/>
            <a:r>
              <a:rPr lang="en-US" sz="2400" dirty="0" smtClean="0"/>
              <a:t>Frozen air lines </a:t>
            </a:r>
            <a:br>
              <a:rPr lang="en-US" sz="2400" dirty="0" smtClean="0"/>
            </a:br>
            <a:r>
              <a:rPr lang="en-US" sz="2400" dirty="0" smtClean="0"/>
              <a:t>on the plant</a:t>
            </a:r>
          </a:p>
          <a:p>
            <a:pPr lvl="1"/>
            <a:r>
              <a:rPr lang="en-US" sz="2400" dirty="0" smtClean="0"/>
              <a:t>Frozen aggregate </a:t>
            </a:r>
          </a:p>
          <a:p>
            <a:pPr lvl="1"/>
            <a:r>
              <a:rPr lang="en-US" sz="2400" dirty="0" smtClean="0"/>
              <a:t>Cold water</a:t>
            </a:r>
          </a:p>
          <a:p>
            <a:endParaRPr lang="en-US" sz="2800" b="1" dirty="0" smtClean="0">
              <a:latin typeface="Calibri" panose="020F0502020204030204" pitchFamily="34" charset="0"/>
            </a:endParaRPr>
          </a:p>
          <a:p>
            <a:pPr marL="0" indent="0" algn="ctr">
              <a:buNone/>
            </a:pPr>
            <a:endParaRPr lang="en-US" sz="2800" dirty="0">
              <a:latin typeface="Calibri" panose="020F050202020403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2266950"/>
            <a:ext cx="4800600" cy="36004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600200"/>
            <a:ext cx="3028950" cy="4038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6709" y="3325483"/>
            <a:ext cx="4953000" cy="2166938"/>
          </a:xfrm>
          <a:prstGeom prst="rect">
            <a:avLst/>
          </a:prstGeom>
        </p:spPr>
      </p:pic>
      <p:pic>
        <p:nvPicPr>
          <p:cNvPr id="1026" name="Picture 2" descr="D:\DOT pics\wa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2266950"/>
            <a:ext cx="4853172" cy="363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5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1000" y="609600"/>
            <a:ext cx="8458200" cy="5257800"/>
          </a:xfrm>
        </p:spPr>
        <p:txBody>
          <a:bodyPr/>
          <a:lstStyle/>
          <a:p>
            <a:pPr marL="0" indent="0" algn="ctr">
              <a:buNone/>
            </a:pPr>
            <a:r>
              <a:rPr lang="en-US" sz="3600" dirty="0" smtClean="0">
                <a:latin typeface="+mj-lt"/>
              </a:rPr>
              <a:t>Delivery</a:t>
            </a:r>
          </a:p>
          <a:p>
            <a:endParaRPr lang="en-US" sz="3600" b="1" dirty="0">
              <a:latin typeface="Calibri" panose="020F0502020204030204" pitchFamily="34" charset="0"/>
            </a:endParaRPr>
          </a:p>
          <a:p>
            <a:pPr lvl="1"/>
            <a:r>
              <a:rPr lang="en-US" sz="2400" dirty="0" smtClean="0"/>
              <a:t>Trucks wouldn’t start</a:t>
            </a:r>
          </a:p>
          <a:p>
            <a:pPr lvl="1"/>
            <a:r>
              <a:rPr lang="en-US" sz="2400" dirty="0" smtClean="0"/>
              <a:t>Frozen water valves</a:t>
            </a:r>
          </a:p>
          <a:p>
            <a:pPr lvl="1"/>
            <a:r>
              <a:rPr lang="en-US" sz="2400" dirty="0"/>
              <a:t>Concrete frozen in </a:t>
            </a:r>
            <a:r>
              <a:rPr lang="en-US" sz="2400" dirty="0" smtClean="0"/>
              <a:t/>
            </a:r>
            <a:br>
              <a:rPr lang="en-US" sz="2400" dirty="0" smtClean="0"/>
            </a:br>
            <a:r>
              <a:rPr lang="en-US" sz="2400" dirty="0" smtClean="0"/>
              <a:t>chutes</a:t>
            </a:r>
          </a:p>
          <a:p>
            <a:pPr lvl="1"/>
            <a:r>
              <a:rPr lang="en-US" sz="2400" dirty="0" smtClean="0"/>
              <a:t>Concrete </a:t>
            </a:r>
            <a:r>
              <a:rPr lang="en-US" sz="2400" dirty="0"/>
              <a:t>T˚ too </a:t>
            </a:r>
            <a:r>
              <a:rPr lang="en-US" sz="2400" dirty="0" smtClean="0"/>
              <a:t>low</a:t>
            </a:r>
          </a:p>
          <a:p>
            <a:endParaRPr lang="en-US" sz="2800" b="1" dirty="0">
              <a:latin typeface="Calibri" panose="020F0502020204030204" pitchFamily="34" charset="0"/>
            </a:endParaRPr>
          </a:p>
          <a:p>
            <a:endParaRPr lang="en-US" sz="2800" b="1" dirty="0" smtClean="0">
              <a:latin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2057400"/>
            <a:ext cx="4368800" cy="3276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057400"/>
            <a:ext cx="4140506" cy="3124200"/>
          </a:xfrm>
          <a:prstGeom prst="rect">
            <a:avLst/>
          </a:prstGeom>
        </p:spPr>
      </p:pic>
      <p:grpSp>
        <p:nvGrpSpPr>
          <p:cNvPr id="3" name="Group 2"/>
          <p:cNvGrpSpPr/>
          <p:nvPr/>
        </p:nvGrpSpPr>
        <p:grpSpPr>
          <a:xfrm>
            <a:off x="1417674" y="3048000"/>
            <a:ext cx="6810320" cy="2565199"/>
            <a:chOff x="2090710" y="3784399"/>
            <a:chExt cx="6810320" cy="2565199"/>
          </a:xfrm>
        </p:grpSpPr>
        <p:pic>
          <p:nvPicPr>
            <p:cNvPr id="6" name="Picture 3" descr="D:\Users Folder\Perry Knodle (P Diddy)\3.0 FIELD ENGINEERING\Onsite Concrete Folder\Cold Weather Concrete Option\P10304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0710" y="3784399"/>
              <a:ext cx="3420265" cy="25651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Users Folder\Perry Knodle (P Diddy)\3.0 FIELD ENGINEERING\Onsite Concrete Folder\Cold Weather Concrete Option\P10304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0975" y="3784399"/>
              <a:ext cx="3390055" cy="254254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D:\DOT pics\dirty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4808" y="1485900"/>
            <a:ext cx="3200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DOT pics\1185955_713513145332259_1835358493_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9503" y="1219200"/>
            <a:ext cx="37665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19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fade">
                                      <p:cBhvr>
                                        <p:cTn id="34" dur="5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05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1000" y="609600"/>
            <a:ext cx="8458200" cy="5257800"/>
          </a:xfrm>
        </p:spPr>
        <p:txBody>
          <a:bodyPr/>
          <a:lstStyle/>
          <a:p>
            <a:pPr marL="0" indent="0" algn="ctr">
              <a:buNone/>
            </a:pPr>
            <a:r>
              <a:rPr lang="en-US" sz="3600" dirty="0" smtClean="0">
                <a:latin typeface="+mj-lt"/>
              </a:rPr>
              <a:t>Placement</a:t>
            </a:r>
          </a:p>
          <a:p>
            <a:pPr marL="0" indent="0" algn="ctr">
              <a:buNone/>
            </a:pPr>
            <a:endParaRPr lang="en-US" b="1" dirty="0">
              <a:latin typeface="Calibri" panose="020F0502020204030204" pitchFamily="34" charset="0"/>
            </a:endParaRPr>
          </a:p>
          <a:p>
            <a:pPr lvl="1"/>
            <a:r>
              <a:rPr lang="en-US" dirty="0"/>
              <a:t>The pump got </a:t>
            </a:r>
            <a:r>
              <a:rPr lang="en-US" dirty="0" smtClean="0"/>
              <a:t>too cold</a:t>
            </a:r>
          </a:p>
          <a:p>
            <a:pPr lvl="1"/>
            <a:r>
              <a:rPr lang="en-US" dirty="0" smtClean="0"/>
              <a:t>Concrete froze on </a:t>
            </a:r>
            <a:br>
              <a:rPr lang="en-US" dirty="0" smtClean="0"/>
            </a:br>
            <a:r>
              <a:rPr lang="en-US" dirty="0" smtClean="0"/>
              <a:t>the hopper grate</a:t>
            </a:r>
          </a:p>
          <a:p>
            <a:pPr lvl="1"/>
            <a:r>
              <a:rPr lang="en-US" dirty="0" smtClean="0"/>
              <a:t>Concrete froze in </a:t>
            </a:r>
            <a:br>
              <a:rPr lang="en-US" dirty="0" smtClean="0"/>
            </a:br>
            <a:r>
              <a:rPr lang="en-US" dirty="0" smtClean="0"/>
              <a:t>the pipes</a:t>
            </a:r>
          </a:p>
          <a:p>
            <a:pPr marL="0" indent="0">
              <a:buNone/>
            </a:pPr>
            <a:endParaRPr lang="en-US" b="1" dirty="0" smtClean="0">
              <a:latin typeface="Calibri" panose="020F0502020204030204" pitchFamily="34" charset="0"/>
            </a:endParaRPr>
          </a:p>
          <a:p>
            <a:pPr marL="0" indent="0">
              <a:buNone/>
            </a:pPr>
            <a:endParaRPr lang="en-US" dirty="0">
              <a:latin typeface="Calibri" panose="020F0502020204030204" pitchFamily="34" charset="0"/>
            </a:endParaRPr>
          </a:p>
          <a:p>
            <a:pPr marL="0" indent="0">
              <a:buNone/>
            </a:pPr>
            <a:endParaRPr lang="en-US" dirty="0" smtClean="0">
              <a:latin typeface="Calibri" panose="020F0502020204030204" pitchFamily="34" charset="0"/>
            </a:endParaRPr>
          </a:p>
          <a:p>
            <a:endParaRPr lang="en-US" sz="2800" b="1" dirty="0" smtClean="0">
              <a:latin typeface="Calibri" panose="020F0502020204030204" pitchFamily="34" charset="0"/>
            </a:endParaRPr>
          </a:p>
          <a:p>
            <a:pPr marL="0" indent="0" algn="ctr">
              <a:buNone/>
            </a:pPr>
            <a:endParaRPr lang="en-US" b="1" dirty="0">
              <a:latin typeface="Calibri" panose="020F0502020204030204" pitchFamily="34" charset="0"/>
            </a:endParaRPr>
          </a:p>
          <a:p>
            <a:pPr marL="0" indent="0" algn="ctr">
              <a:buNone/>
            </a:pPr>
            <a:endParaRPr lang="en-US" dirty="0">
              <a:latin typeface="Calibri" panose="020F0502020204030204" pitchFamily="34" charset="0"/>
            </a:endParaRPr>
          </a:p>
        </p:txBody>
      </p:sp>
      <p:grpSp>
        <p:nvGrpSpPr>
          <p:cNvPr id="4" name="Group 3"/>
          <p:cNvGrpSpPr/>
          <p:nvPr/>
        </p:nvGrpSpPr>
        <p:grpSpPr>
          <a:xfrm>
            <a:off x="1066800" y="3244989"/>
            <a:ext cx="6705600" cy="2514600"/>
            <a:chOff x="5240962" y="1066800"/>
            <a:chExt cx="6705600" cy="251460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0962" y="1066800"/>
              <a:ext cx="3352800" cy="25146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3762" y="1066800"/>
              <a:ext cx="3352800" cy="2514600"/>
            </a:xfrm>
            <a:prstGeom prst="rect">
              <a:avLst/>
            </a:prstGeom>
          </p:spPr>
        </p:pic>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0057" y="1305138"/>
            <a:ext cx="3295650" cy="4394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390" y="1227457"/>
            <a:ext cx="3712531" cy="454956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1199998"/>
            <a:ext cx="3504363" cy="4724400"/>
          </a:xfrm>
          <a:prstGeom prst="rect">
            <a:avLst/>
          </a:prstGeom>
        </p:spPr>
      </p:pic>
    </p:spTree>
    <p:extLst>
      <p:ext uri="{BB962C8B-B14F-4D97-AF65-F5344CB8AC3E}">
        <p14:creationId xmlns:p14="http://schemas.microsoft.com/office/powerpoint/2010/main" val="7424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04800" y="609600"/>
            <a:ext cx="8534400" cy="5486400"/>
          </a:xfrm>
        </p:spPr>
        <p:txBody>
          <a:bodyPr/>
          <a:lstStyle/>
          <a:p>
            <a:pPr marL="0" indent="0" algn="ctr">
              <a:buNone/>
            </a:pPr>
            <a:r>
              <a:rPr lang="en-US" dirty="0" smtClean="0">
                <a:latin typeface="+mj-lt"/>
              </a:rPr>
              <a:t>Occasional high winds made </a:t>
            </a:r>
          </a:p>
          <a:p>
            <a:pPr marL="0" indent="0" algn="ctr">
              <a:buNone/>
            </a:pPr>
            <a:r>
              <a:rPr lang="en-US" dirty="0">
                <a:latin typeface="+mj-lt"/>
              </a:rPr>
              <a:t>p</a:t>
            </a:r>
            <a:r>
              <a:rPr lang="en-US" dirty="0" smtClean="0">
                <a:latin typeface="+mj-lt"/>
              </a:rPr>
              <a:t>lacement challenging</a:t>
            </a:r>
            <a:endParaRPr lang="en-US" dirty="0">
              <a:latin typeface="+mj-lt"/>
            </a:endParaRPr>
          </a:p>
        </p:txBody>
      </p:sp>
      <p:pic>
        <p:nvPicPr>
          <p:cNvPr id="2" name="IMG_103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rot="5400000">
            <a:off x="729615" y="2556786"/>
            <a:ext cx="3874770" cy="2743200"/>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pic>
        <p:nvPicPr>
          <p:cNvPr id="3" name="IMG_102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5400000">
            <a:off x="4173422" y="2836977"/>
            <a:ext cx="3920014" cy="2208458"/>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5806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1000" y="609600"/>
            <a:ext cx="8458200" cy="5257800"/>
          </a:xfrm>
        </p:spPr>
        <p:txBody>
          <a:bodyPr/>
          <a:lstStyle/>
          <a:p>
            <a:pPr marL="0" indent="0" algn="ctr">
              <a:buNone/>
            </a:pPr>
            <a:r>
              <a:rPr lang="en-US" dirty="0" smtClean="0">
                <a:latin typeface="+mj-lt"/>
              </a:rPr>
              <a:t>Environmental</a:t>
            </a:r>
          </a:p>
          <a:p>
            <a:pPr marL="0" indent="0" algn="ctr">
              <a:buNone/>
            </a:pPr>
            <a:endParaRPr lang="en-US" b="1" dirty="0" smtClean="0">
              <a:latin typeface="Calibri" panose="020F0502020204030204" pitchFamily="34" charset="0"/>
            </a:endParaRPr>
          </a:p>
          <a:p>
            <a:pPr lvl="1"/>
            <a:r>
              <a:rPr lang="en-US" sz="2400" dirty="0" smtClean="0"/>
              <a:t>Snow</a:t>
            </a:r>
          </a:p>
          <a:p>
            <a:pPr lvl="1"/>
            <a:r>
              <a:rPr lang="en-US" sz="2400" dirty="0" smtClean="0"/>
              <a:t>Ice Fog</a:t>
            </a:r>
          </a:p>
          <a:p>
            <a:pPr lvl="1"/>
            <a:r>
              <a:rPr lang="en-US" sz="2400" dirty="0" smtClean="0"/>
              <a:t>Darkness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5" y="3505200"/>
            <a:ext cx="9144000" cy="246984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639" y="1295400"/>
            <a:ext cx="3429000" cy="4572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1371600"/>
            <a:ext cx="5562600" cy="417195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1295400"/>
            <a:ext cx="5199874" cy="4343400"/>
          </a:xfrm>
          <a:prstGeom prst="rect">
            <a:avLst/>
          </a:prstGeom>
        </p:spPr>
      </p:pic>
    </p:spTree>
    <p:extLst>
      <p:ext uri="{BB962C8B-B14F-4D97-AF65-F5344CB8AC3E}">
        <p14:creationId xmlns:p14="http://schemas.microsoft.com/office/powerpoint/2010/main" val="15490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1000" y="609600"/>
            <a:ext cx="8458200" cy="5257800"/>
          </a:xfrm>
        </p:spPr>
        <p:txBody>
          <a:bodyPr/>
          <a:lstStyle/>
          <a:p>
            <a:pPr marL="0" indent="0" algn="ctr">
              <a:buNone/>
            </a:pPr>
            <a:r>
              <a:rPr lang="en-US" dirty="0" smtClean="0">
                <a:latin typeface="+mj-lt"/>
              </a:rPr>
              <a:t>…and it ended on a beautiful autumn day</a:t>
            </a:r>
          </a:p>
          <a:p>
            <a:pPr marL="0" indent="0" algn="ctr">
              <a:buNone/>
            </a:pPr>
            <a:r>
              <a:rPr lang="en-US" dirty="0" smtClean="0">
                <a:latin typeface="Calibri" panose="020F0502020204030204" pitchFamily="34" charset="0"/>
              </a:rPr>
              <a:t> </a:t>
            </a:r>
            <a:r>
              <a:rPr lang="en-US" sz="2800" dirty="0" smtClean="0">
                <a:solidFill>
                  <a:schemeClr val="accent1">
                    <a:lumMod val="50000"/>
                  </a:schemeClr>
                </a:solidFill>
                <a:latin typeface="+mn-lt"/>
              </a:rPr>
              <a:t>Oct. 25, 2013</a:t>
            </a:r>
            <a:endParaRPr lang="en-US" sz="2800" dirty="0">
              <a:solidFill>
                <a:schemeClr val="accent1">
                  <a:lumMod val="50000"/>
                </a:schemeClr>
              </a:solidFill>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828800"/>
            <a:ext cx="3114675" cy="4152900"/>
          </a:xfrm>
          <a:prstGeom prst="rect">
            <a:avLst/>
          </a:prstGeom>
        </p:spPr>
      </p:pic>
    </p:spTree>
    <p:extLst>
      <p:ext uri="{BB962C8B-B14F-4D97-AF65-F5344CB8AC3E}">
        <p14:creationId xmlns:p14="http://schemas.microsoft.com/office/powerpoint/2010/main" val="2648047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552700" y="1066800"/>
            <a:ext cx="4305300" cy="685800"/>
          </a:xfrm>
        </p:spPr>
        <p:txBody>
          <a:bodyPr/>
          <a:lstStyle/>
          <a:p>
            <a:r>
              <a:rPr lang="en-US" dirty="0" smtClean="0"/>
              <a:t>Project Background</a:t>
            </a:r>
            <a:endParaRPr lang="en-US" dirty="0"/>
          </a:p>
        </p:txBody>
      </p:sp>
    </p:spTree>
    <p:extLst>
      <p:ext uri="{BB962C8B-B14F-4D97-AF65-F5344CB8AC3E}">
        <p14:creationId xmlns:p14="http://schemas.microsoft.com/office/powerpoint/2010/main" val="9143479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pic>
        <p:nvPicPr>
          <p:cNvPr id="3074" name="Picture 2" descr="D:\DOT pics\cold wea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44" y="838200"/>
            <a:ext cx="8128000" cy="45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3539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pic>
        <p:nvPicPr>
          <p:cNvPr id="4098" name="Picture 2" descr="D:\DOT pics\FullSize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25078"/>
            <a:ext cx="7467600" cy="549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24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819400" y="1066800"/>
            <a:ext cx="3733800" cy="685800"/>
          </a:xfrm>
        </p:spPr>
        <p:txBody>
          <a:bodyPr/>
          <a:lstStyle/>
          <a:p>
            <a:pPr algn="r"/>
            <a:r>
              <a:rPr lang="en-US" dirty="0" smtClean="0"/>
              <a:t>Client Perspective</a:t>
            </a:r>
            <a:endParaRPr lang="en-US" dirty="0"/>
          </a:p>
        </p:txBody>
      </p:sp>
    </p:spTree>
    <p:extLst>
      <p:ext uri="{BB962C8B-B14F-4D97-AF65-F5344CB8AC3E}">
        <p14:creationId xmlns:p14="http://schemas.microsoft.com/office/powerpoint/2010/main" val="651122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400" y="534162"/>
            <a:ext cx="7381460" cy="553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1579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4962" y="514350"/>
            <a:ext cx="7434075" cy="5581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958334"/>
            <a:ext cx="3581400" cy="369332"/>
          </a:xfrm>
          <a:prstGeom prst="rect">
            <a:avLst/>
          </a:prstGeom>
          <a:noFill/>
        </p:spPr>
        <p:txBody>
          <a:bodyPr wrap="square" rtlCol="0">
            <a:spAutoFit/>
          </a:bodyPr>
          <a:lstStyle/>
          <a:p>
            <a:r>
              <a:rPr lang="en-US" dirty="0" smtClean="0">
                <a:solidFill>
                  <a:srgbClr val="EBF5F0"/>
                </a:solidFill>
              </a:rPr>
              <a:t>Heat, Heat, Heat and more Heat </a:t>
            </a:r>
          </a:p>
        </p:txBody>
      </p:sp>
    </p:spTree>
    <p:extLst>
      <p:ext uri="{BB962C8B-B14F-4D97-AF65-F5344CB8AC3E}">
        <p14:creationId xmlns:p14="http://schemas.microsoft.com/office/powerpoint/2010/main" val="1211002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6300" y="517663"/>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5571828"/>
            <a:ext cx="1600200" cy="369332"/>
          </a:xfrm>
          <a:prstGeom prst="rect">
            <a:avLst/>
          </a:prstGeom>
          <a:noFill/>
        </p:spPr>
        <p:txBody>
          <a:bodyPr wrap="square" rtlCol="0">
            <a:spAutoFit/>
          </a:bodyPr>
          <a:lstStyle/>
          <a:p>
            <a:r>
              <a:rPr lang="en-US" dirty="0" smtClean="0">
                <a:solidFill>
                  <a:srgbClr val="F07B06"/>
                </a:solidFill>
              </a:rPr>
              <a:t>12/10/2012</a:t>
            </a:r>
            <a:endParaRPr lang="en-US" dirty="0">
              <a:solidFill>
                <a:srgbClr val="F07B06"/>
              </a:solidFill>
            </a:endParaRPr>
          </a:p>
        </p:txBody>
      </p:sp>
    </p:spTree>
    <p:extLst>
      <p:ext uri="{BB962C8B-B14F-4D97-AF65-F5344CB8AC3E}">
        <p14:creationId xmlns:p14="http://schemas.microsoft.com/office/powerpoint/2010/main" val="2452212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6002" y="533400"/>
            <a:ext cx="7351997" cy="551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64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044" y="533400"/>
            <a:ext cx="7343913" cy="550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1382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838200"/>
            <a:ext cx="7696200" cy="4953000"/>
          </a:xfrm>
        </p:spPr>
        <p:txBody>
          <a:bodyPr/>
          <a:lstStyle/>
          <a:p>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8" y="685800"/>
            <a:ext cx="9211056"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8271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214" y="763305"/>
            <a:ext cx="9116786" cy="503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735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T:\9.0 PROJECT PHOTOS\02 - Aerial Photos\Aerial 13-07-22\DSCN02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74"/>
          <a:stretch/>
        </p:blipFill>
        <p:spPr bwMode="auto">
          <a:xfrm>
            <a:off x="754020" y="512633"/>
            <a:ext cx="7513052" cy="55686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5584" y="822431"/>
            <a:ext cx="4587911" cy="457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jason.gagnon\AppData\Local\Microsoft\Windows\Temporary Internet Files\Content.Outlook\2GDCQV47\NREPh1_Salcha-AK_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65"/>
          <a:stretch/>
        </p:blipFill>
        <p:spPr bwMode="auto">
          <a:xfrm>
            <a:off x="754020" y="453588"/>
            <a:ext cx="7467600" cy="5600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967" y="922969"/>
            <a:ext cx="8008980" cy="473138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947" y="512633"/>
            <a:ext cx="6585653" cy="5494541"/>
          </a:xfrm>
          <a:prstGeom prst="rect">
            <a:avLst/>
          </a:prstGeom>
        </p:spPr>
      </p:pic>
      <p:grpSp>
        <p:nvGrpSpPr>
          <p:cNvPr id="18" name="Group 17"/>
          <p:cNvGrpSpPr/>
          <p:nvPr/>
        </p:nvGrpSpPr>
        <p:grpSpPr>
          <a:xfrm>
            <a:off x="472967" y="1646483"/>
            <a:ext cx="1789765" cy="606217"/>
            <a:chOff x="754020" y="1646483"/>
            <a:chExt cx="1789765" cy="606217"/>
          </a:xfrm>
        </p:grpSpPr>
        <p:sp>
          <p:nvSpPr>
            <p:cNvPr id="6" name="Oval 5"/>
            <p:cNvSpPr/>
            <p:nvPr/>
          </p:nvSpPr>
          <p:spPr>
            <a:xfrm>
              <a:off x="754020" y="1800372"/>
              <a:ext cx="664143" cy="452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18163" y="1646483"/>
              <a:ext cx="1125622" cy="307777"/>
            </a:xfrm>
            <a:prstGeom prst="rect">
              <a:avLst/>
            </a:prstGeom>
            <a:noFill/>
          </p:spPr>
          <p:txBody>
            <a:bodyPr wrap="square" rtlCol="0">
              <a:spAutoFit/>
            </a:bodyPr>
            <a:lstStyle/>
            <a:p>
              <a:r>
                <a:rPr lang="en-US" sz="1400" b="1" dirty="0" smtClean="0">
                  <a:solidFill>
                    <a:srgbClr val="FF0000"/>
                  </a:solidFill>
                </a:rPr>
                <a:t>North Pole</a:t>
              </a:r>
              <a:endParaRPr lang="en-US" sz="1400" b="1" dirty="0">
                <a:solidFill>
                  <a:srgbClr val="FF0000"/>
                </a:solidFill>
              </a:endParaRPr>
            </a:p>
          </p:txBody>
        </p:sp>
      </p:grpSp>
      <p:grpSp>
        <p:nvGrpSpPr>
          <p:cNvPr id="16" name="Group 15"/>
          <p:cNvGrpSpPr/>
          <p:nvPr/>
        </p:nvGrpSpPr>
        <p:grpSpPr>
          <a:xfrm>
            <a:off x="7818915" y="3119217"/>
            <a:ext cx="805410" cy="652888"/>
            <a:chOff x="8033790" y="3119217"/>
            <a:chExt cx="805410" cy="652888"/>
          </a:xfrm>
        </p:grpSpPr>
        <p:sp>
          <p:nvSpPr>
            <p:cNvPr id="8" name="Oval 7"/>
            <p:cNvSpPr/>
            <p:nvPr/>
          </p:nvSpPr>
          <p:spPr>
            <a:xfrm>
              <a:off x="8033790" y="3449013"/>
              <a:ext cx="606927" cy="3230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124695" y="3119217"/>
              <a:ext cx="714505" cy="307777"/>
            </a:xfrm>
            <a:prstGeom prst="rect">
              <a:avLst/>
            </a:prstGeom>
            <a:noFill/>
          </p:spPr>
          <p:txBody>
            <a:bodyPr wrap="square" rtlCol="0">
              <a:spAutoFit/>
            </a:bodyPr>
            <a:lstStyle/>
            <a:p>
              <a:r>
                <a:rPr lang="en-US" sz="1400" b="1" dirty="0" smtClean="0">
                  <a:solidFill>
                    <a:srgbClr val="FF0000"/>
                  </a:solidFill>
                </a:rPr>
                <a:t>Delta</a:t>
              </a:r>
              <a:endParaRPr lang="en-US" sz="1400" b="1" dirty="0">
                <a:solidFill>
                  <a:srgbClr val="FF0000"/>
                </a:solidFill>
              </a:endParaRPr>
            </a:p>
          </p:txBody>
        </p:sp>
      </p:grpSp>
      <p:grpSp>
        <p:nvGrpSpPr>
          <p:cNvPr id="13" name="Group 12"/>
          <p:cNvGrpSpPr/>
          <p:nvPr/>
        </p:nvGrpSpPr>
        <p:grpSpPr>
          <a:xfrm>
            <a:off x="1828800" y="2298420"/>
            <a:ext cx="2277632" cy="615471"/>
            <a:chOff x="2082306" y="2283413"/>
            <a:chExt cx="2277632" cy="615471"/>
          </a:xfrm>
        </p:grpSpPr>
        <p:sp>
          <p:nvSpPr>
            <p:cNvPr id="7" name="Oval 6"/>
            <p:cNvSpPr/>
            <p:nvPr/>
          </p:nvSpPr>
          <p:spPr>
            <a:xfrm>
              <a:off x="2082306" y="2511174"/>
              <a:ext cx="525032" cy="3877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07338" y="2283413"/>
              <a:ext cx="1752600" cy="523220"/>
            </a:xfrm>
            <a:prstGeom prst="rect">
              <a:avLst/>
            </a:prstGeom>
            <a:noFill/>
          </p:spPr>
          <p:txBody>
            <a:bodyPr wrap="square" rtlCol="0">
              <a:spAutoFit/>
            </a:bodyPr>
            <a:lstStyle/>
            <a:p>
              <a:pPr algn="ctr"/>
              <a:r>
                <a:rPr lang="en-US" sz="1400" b="1" dirty="0" err="1" smtClean="0">
                  <a:solidFill>
                    <a:srgbClr val="FF0000"/>
                  </a:solidFill>
                </a:rPr>
                <a:t>Salcha</a:t>
              </a:r>
              <a:r>
                <a:rPr lang="en-US" sz="1400" b="1" dirty="0" smtClean="0">
                  <a:solidFill>
                    <a:srgbClr val="FF0000"/>
                  </a:solidFill>
                </a:rPr>
                <a:t> – Phase 1 Project Site </a:t>
              </a:r>
              <a:endParaRPr lang="en-US" sz="1400" b="1" dirty="0">
                <a:solidFill>
                  <a:srgbClr val="FF0000"/>
                </a:solidFill>
              </a:endParaRPr>
            </a:p>
          </p:txBody>
        </p:sp>
      </p:grpSp>
    </p:spTree>
    <p:extLst>
      <p:ext uri="{BB962C8B-B14F-4D97-AF65-F5344CB8AC3E}">
        <p14:creationId xmlns:p14="http://schemas.microsoft.com/office/powerpoint/2010/main" val="289323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5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nodeType="afterEffect">
                                  <p:stCondLst>
                                    <p:cond delay="500"/>
                                  </p:stCondLst>
                                  <p:childTnLst>
                                    <p:set>
                                      <p:cBhvr>
                                        <p:cTn id="62" dur="1" fill="hold">
                                          <p:stCondLst>
                                            <p:cond delay="0"/>
                                          </p:stCondLst>
                                        </p:cTn>
                                        <p:tgtEl>
                                          <p:spTgt spid="1026"/>
                                        </p:tgtEl>
                                        <p:attrNameLst>
                                          <p:attrName>style.visibility</p:attrName>
                                        </p:attrNameLst>
                                      </p:cBhvr>
                                      <p:to>
                                        <p:strVal val="visible"/>
                                      </p:to>
                                    </p:set>
                                    <p:animEffect transition="in" filter="fade">
                                      <p:cBhvr>
                                        <p:cTn id="6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14400" y="5334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7395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43100" y="1066800"/>
            <a:ext cx="5257800" cy="685800"/>
          </a:xfrm>
        </p:spPr>
        <p:txBody>
          <a:bodyPr/>
          <a:lstStyle/>
          <a:p>
            <a:pPr algn="ctr"/>
            <a:r>
              <a:rPr lang="en-US" dirty="0" smtClean="0"/>
              <a:t>Protection of Concrete</a:t>
            </a:r>
            <a:endParaRPr lang="en-US" dirty="0"/>
          </a:p>
        </p:txBody>
      </p:sp>
    </p:spTree>
    <p:extLst>
      <p:ext uri="{BB962C8B-B14F-4D97-AF65-F5344CB8AC3E}">
        <p14:creationId xmlns:p14="http://schemas.microsoft.com/office/powerpoint/2010/main" val="22954280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Specifications Required</a:t>
            </a:r>
          </a:p>
          <a:p>
            <a:pPr lvl="1"/>
            <a:r>
              <a:rPr lang="en-US" dirty="0" smtClean="0"/>
              <a:t>5 days at 50 degrees</a:t>
            </a:r>
          </a:p>
          <a:p>
            <a:pPr lvl="1"/>
            <a:r>
              <a:rPr lang="en-US" dirty="0" smtClean="0"/>
              <a:t>3 days at 70 degrees</a:t>
            </a:r>
          </a:p>
          <a:p>
            <a:r>
              <a:rPr lang="en-US" dirty="0" smtClean="0"/>
              <a:t> Required 1or 2 Heaters</a:t>
            </a:r>
          </a:p>
          <a:p>
            <a:pPr lvl="1"/>
            <a:r>
              <a:rPr lang="en-US" dirty="0" smtClean="0"/>
              <a:t>ESI or </a:t>
            </a:r>
            <a:r>
              <a:rPr lang="en-US" dirty="0" err="1" smtClean="0"/>
              <a:t>Allmand</a:t>
            </a:r>
            <a:endParaRPr lang="en-US" dirty="0" smtClean="0"/>
          </a:p>
          <a:p>
            <a:pPr lvl="1"/>
            <a:r>
              <a:rPr lang="en-US" dirty="0" smtClean="0"/>
              <a:t>(750k to 1000k </a:t>
            </a:r>
            <a:r>
              <a:rPr lang="en-US" dirty="0" err="1" smtClean="0"/>
              <a:t>btu</a:t>
            </a:r>
            <a:r>
              <a:rPr lang="en-US" dirty="0" smtClean="0"/>
              <a:t>)</a:t>
            </a:r>
          </a:p>
          <a:p>
            <a:r>
              <a:rPr lang="en-US" dirty="0" smtClean="0"/>
              <a:t>Maintenance Personnel 24-7</a:t>
            </a:r>
          </a:p>
          <a:p>
            <a:pPr lvl="1"/>
            <a:r>
              <a:rPr lang="en-US" dirty="0" smtClean="0"/>
              <a:t>4-6 GPH per Heater per hour</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461" b="1812"/>
          <a:stretch/>
        </p:blipFill>
        <p:spPr bwMode="auto">
          <a:xfrm>
            <a:off x="228600" y="524257"/>
            <a:ext cx="8686800" cy="5559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0822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762000"/>
            <a:ext cx="8600302" cy="4982969"/>
            <a:chOff x="76200" y="762000"/>
            <a:chExt cx="9067800" cy="5059169"/>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9067800" cy="5059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981200"/>
              <a:ext cx="13811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Oval 5"/>
          <p:cNvSpPr/>
          <p:nvPr/>
        </p:nvSpPr>
        <p:spPr>
          <a:xfrm>
            <a:off x="3048000" y="2819400"/>
            <a:ext cx="6858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048000" y="4495800"/>
            <a:ext cx="6858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90600" y="481077"/>
            <a:ext cx="7456759" cy="559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5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 Folder\Luke Schilperoort\Project Photos\DCIM\101_FUJI\DSCF19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1" r="1371" b="2988"/>
          <a:stretch/>
        </p:blipFill>
        <p:spPr bwMode="auto">
          <a:xfrm>
            <a:off x="937768" y="571500"/>
            <a:ext cx="7268465" cy="54376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ason.gagnon\AppData\Local\Microsoft\Windows\Temporary Internet Files\Content.Outlook\2GDCQV47\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768" y="571500"/>
            <a:ext cx="7268465" cy="5451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4935" y="571635"/>
            <a:ext cx="8034130" cy="54373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Users Folder\Luke Schilperoort\Pictures\Concrete\DSC001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78" b="4380"/>
          <a:stretch/>
        </p:blipFill>
        <p:spPr bwMode="auto">
          <a:xfrm>
            <a:off x="559353" y="571500"/>
            <a:ext cx="8025294" cy="543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9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14600" y="1066800"/>
            <a:ext cx="4114800" cy="685800"/>
          </a:xfrm>
        </p:spPr>
        <p:txBody>
          <a:bodyPr/>
          <a:lstStyle/>
          <a:p>
            <a:pPr algn="ctr"/>
            <a:r>
              <a:rPr lang="en-US" dirty="0" smtClean="0"/>
              <a:t>Conclusion</a:t>
            </a:r>
            <a:endParaRPr lang="en-US" dirty="0"/>
          </a:p>
        </p:txBody>
      </p:sp>
    </p:spTree>
    <p:extLst>
      <p:ext uri="{BB962C8B-B14F-4D97-AF65-F5344CB8AC3E}">
        <p14:creationId xmlns:p14="http://schemas.microsoft.com/office/powerpoint/2010/main" val="1160103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1000" y="838200"/>
            <a:ext cx="7543800" cy="5029200"/>
          </a:xfrm>
        </p:spPr>
        <p:txBody>
          <a:bodyPr/>
          <a:lstStyle/>
          <a:p>
            <a:r>
              <a:rPr lang="en-US" dirty="0" smtClean="0"/>
              <a:t>Project Used CM/GC Process</a:t>
            </a:r>
          </a:p>
          <a:p>
            <a:r>
              <a:rPr lang="en-US" dirty="0" smtClean="0"/>
              <a:t>Pre-Construction Services </a:t>
            </a:r>
            <a:br>
              <a:rPr lang="en-US" dirty="0" smtClean="0"/>
            </a:br>
            <a:r>
              <a:rPr lang="en-US" dirty="0" smtClean="0"/>
              <a:t>April, 2010 through July, 2011</a:t>
            </a:r>
          </a:p>
          <a:p>
            <a:pPr lvl="1"/>
            <a:r>
              <a:rPr lang="en-US" sz="2400" dirty="0" smtClean="0"/>
              <a:t>Permitting</a:t>
            </a:r>
          </a:p>
          <a:p>
            <a:pPr lvl="1"/>
            <a:r>
              <a:rPr lang="en-US" sz="2400" dirty="0" smtClean="0"/>
              <a:t>Scheduling</a:t>
            </a:r>
          </a:p>
          <a:p>
            <a:pPr lvl="1"/>
            <a:r>
              <a:rPr lang="en-US" sz="2400" dirty="0" smtClean="0"/>
              <a:t>Estimating</a:t>
            </a:r>
          </a:p>
          <a:p>
            <a:r>
              <a:rPr lang="en-US" dirty="0" smtClean="0"/>
              <a:t>Construction July, 2011 through August, 2014</a:t>
            </a:r>
          </a:p>
          <a:p>
            <a:pPr lvl="1"/>
            <a:r>
              <a:rPr lang="en-US" sz="2400" dirty="0" smtClean="0"/>
              <a:t>Worked all Operations Winter 2012</a:t>
            </a:r>
          </a:p>
          <a:p>
            <a:pPr lvl="1"/>
            <a:r>
              <a:rPr lang="en-US" sz="2400" dirty="0" smtClean="0"/>
              <a:t>Worked limited Operations Winter 2013</a:t>
            </a:r>
            <a:endParaRPr lang="en-US" sz="2400" dirty="0"/>
          </a:p>
        </p:txBody>
      </p:sp>
    </p:spTree>
    <p:extLst>
      <p:ext uri="{BB962C8B-B14F-4D97-AF65-F5344CB8AC3E}">
        <p14:creationId xmlns:p14="http://schemas.microsoft.com/office/powerpoint/2010/main" val="50351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Project Schedule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19"/>
            <a:ext cx="9144000" cy="611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90800" y="76200"/>
            <a:ext cx="3962400" cy="369332"/>
          </a:xfrm>
          <a:prstGeom prst="rect">
            <a:avLst/>
          </a:prstGeom>
          <a:solidFill>
            <a:srgbClr val="FFFFFF"/>
          </a:solidFill>
        </p:spPr>
        <p:txBody>
          <a:bodyPr wrap="square" rtlCol="0">
            <a:spAutoFit/>
          </a:bodyPr>
          <a:lstStyle/>
          <a:p>
            <a:r>
              <a:rPr lang="en-US" dirty="0" smtClean="0">
                <a:ln>
                  <a:solidFill>
                    <a:schemeClr val="accent6">
                      <a:lumMod val="75000"/>
                    </a:schemeClr>
                  </a:solidFill>
                </a:ln>
                <a:solidFill>
                  <a:srgbClr val="FFFFFF"/>
                </a:solidFill>
              </a:rPr>
              <a:t>Preconstruction Summary Schedule</a:t>
            </a:r>
            <a:endParaRPr lang="en-US" dirty="0">
              <a:ln>
                <a:solidFill>
                  <a:schemeClr val="accent6">
                    <a:lumMod val="75000"/>
                  </a:schemeClr>
                </a:solidFill>
              </a:ln>
              <a:solidFill>
                <a:srgbClr val="FFFFFF"/>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67" y="3352799"/>
            <a:ext cx="2643186" cy="96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744361"/>
            <a:ext cx="5215047" cy="568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843256"/>
            <a:ext cx="4191000" cy="1272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52800" y="5257800"/>
            <a:ext cx="4038600"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63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2000" fill="hold"/>
                                        <p:tgtEl>
                                          <p:spTgt spid="1029"/>
                                        </p:tgtEl>
                                        <p:attrNameLst>
                                          <p:attrName>ppt_w</p:attrName>
                                        </p:attrNameLst>
                                      </p:cBhvr>
                                      <p:tavLst>
                                        <p:tav tm="0">
                                          <p:val>
                                            <p:fltVal val="0"/>
                                          </p:val>
                                        </p:tav>
                                        <p:tav tm="100000">
                                          <p:val>
                                            <p:strVal val="#ppt_w"/>
                                          </p:val>
                                        </p:tav>
                                      </p:tavLst>
                                    </p:anim>
                                    <p:anim calcmode="lin" valueType="num">
                                      <p:cBhvr>
                                        <p:cTn id="8" dur="2000" fill="hold"/>
                                        <p:tgtEl>
                                          <p:spTgt spid="1029"/>
                                        </p:tgtEl>
                                        <p:attrNameLst>
                                          <p:attrName>ppt_h</p:attrName>
                                        </p:attrNameLst>
                                      </p:cBhvr>
                                      <p:tavLst>
                                        <p:tav tm="0">
                                          <p:val>
                                            <p:fltVal val="0"/>
                                          </p:val>
                                        </p:tav>
                                        <p:tav tm="100000">
                                          <p:val>
                                            <p:strVal val="#ppt_h"/>
                                          </p:val>
                                        </p:tav>
                                      </p:tavLst>
                                    </p:anim>
                                    <p:animEffect transition="in" filter="fade">
                                      <p:cBhvr>
                                        <p:cTn id="9" dur="2000"/>
                                        <p:tgtEl>
                                          <p:spTgt spid="10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29"/>
                                        </p:tgtEl>
                                        <p:attrNameLst>
                                          <p:attrName>ppt_w</p:attrName>
                                        </p:attrNameLst>
                                      </p:cBhvr>
                                      <p:tavLst>
                                        <p:tav tm="0">
                                          <p:val>
                                            <p:strVal val="ppt_w"/>
                                          </p:val>
                                        </p:tav>
                                        <p:tav tm="100000">
                                          <p:val>
                                            <p:fltVal val="0"/>
                                          </p:val>
                                        </p:tav>
                                      </p:tavLst>
                                    </p:anim>
                                    <p:anim calcmode="lin" valueType="num">
                                      <p:cBhvr>
                                        <p:cTn id="21" dur="500"/>
                                        <p:tgtEl>
                                          <p:spTgt spid="1029"/>
                                        </p:tgtEl>
                                        <p:attrNameLst>
                                          <p:attrName>ppt_h</p:attrName>
                                        </p:attrNameLst>
                                      </p:cBhvr>
                                      <p:tavLst>
                                        <p:tav tm="0">
                                          <p:val>
                                            <p:strVal val="ppt_h"/>
                                          </p:val>
                                        </p:tav>
                                        <p:tav tm="100000">
                                          <p:val>
                                            <p:fltVal val="0"/>
                                          </p:val>
                                        </p:tav>
                                      </p:tavLst>
                                    </p:anim>
                                    <p:animEffect transition="out" filter="fade">
                                      <p:cBhvr>
                                        <p:cTn id="22" dur="500"/>
                                        <p:tgtEl>
                                          <p:spTgt spid="1029"/>
                                        </p:tgtEl>
                                      </p:cBhvr>
                                    </p:animEffect>
                                    <p:set>
                                      <p:cBhvr>
                                        <p:cTn id="23" dur="1" fill="hold">
                                          <p:stCondLst>
                                            <p:cond delay="499"/>
                                          </p:stCondLst>
                                        </p:cTn>
                                        <p:tgtEl>
                                          <p:spTgt spid="1029"/>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27"/>
                                        </p:tgtEl>
                                        <p:attrNameLst>
                                          <p:attrName>style.visibility</p:attrName>
                                        </p:attrNameLst>
                                      </p:cBhvr>
                                      <p:to>
                                        <p:strVal val="visible"/>
                                      </p:to>
                                    </p:set>
                                    <p:anim calcmode="lin" valueType="num">
                                      <p:cBhvr>
                                        <p:cTn id="33" dur="2000" fill="hold"/>
                                        <p:tgtEl>
                                          <p:spTgt spid="1027"/>
                                        </p:tgtEl>
                                        <p:attrNameLst>
                                          <p:attrName>ppt_w</p:attrName>
                                        </p:attrNameLst>
                                      </p:cBhvr>
                                      <p:tavLst>
                                        <p:tav tm="0">
                                          <p:val>
                                            <p:fltVal val="0"/>
                                          </p:val>
                                        </p:tav>
                                        <p:tav tm="100000">
                                          <p:val>
                                            <p:strVal val="#ppt_w"/>
                                          </p:val>
                                        </p:tav>
                                      </p:tavLst>
                                    </p:anim>
                                    <p:anim calcmode="lin" valueType="num">
                                      <p:cBhvr>
                                        <p:cTn id="34" dur="2000" fill="hold"/>
                                        <p:tgtEl>
                                          <p:spTgt spid="1027"/>
                                        </p:tgtEl>
                                        <p:attrNameLst>
                                          <p:attrName>ppt_h</p:attrName>
                                        </p:attrNameLst>
                                      </p:cBhvr>
                                      <p:tavLst>
                                        <p:tav tm="0">
                                          <p:val>
                                            <p:fltVal val="0"/>
                                          </p:val>
                                        </p:tav>
                                        <p:tav tm="100000">
                                          <p:val>
                                            <p:strVal val="#ppt_h"/>
                                          </p:val>
                                        </p:tav>
                                      </p:tavLst>
                                    </p:anim>
                                    <p:animEffect transition="in" filter="fade">
                                      <p:cBhvr>
                                        <p:cTn id="35" dur="2000"/>
                                        <p:tgtEl>
                                          <p:spTgt spid="1027"/>
                                        </p:tgtEl>
                                      </p:cBhvr>
                                    </p:animEffect>
                                  </p:childTnLst>
                                </p:cTn>
                              </p:par>
                              <p:par>
                                <p:cTn id="36" presetID="53" presetClass="entr" presetSubtype="16"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 calcmode="lin" valueType="num">
                                      <p:cBhvr>
                                        <p:cTn id="38" dur="2000" fill="hold"/>
                                        <p:tgtEl>
                                          <p:spTgt spid="1028"/>
                                        </p:tgtEl>
                                        <p:attrNameLst>
                                          <p:attrName>ppt_w</p:attrName>
                                        </p:attrNameLst>
                                      </p:cBhvr>
                                      <p:tavLst>
                                        <p:tav tm="0">
                                          <p:val>
                                            <p:fltVal val="0"/>
                                          </p:val>
                                        </p:tav>
                                        <p:tav tm="100000">
                                          <p:val>
                                            <p:strVal val="#ppt_w"/>
                                          </p:val>
                                        </p:tav>
                                      </p:tavLst>
                                    </p:anim>
                                    <p:anim calcmode="lin" valueType="num">
                                      <p:cBhvr>
                                        <p:cTn id="39" dur="2000" fill="hold"/>
                                        <p:tgtEl>
                                          <p:spTgt spid="1028"/>
                                        </p:tgtEl>
                                        <p:attrNameLst>
                                          <p:attrName>ppt_h</p:attrName>
                                        </p:attrNameLst>
                                      </p:cBhvr>
                                      <p:tavLst>
                                        <p:tav tm="0">
                                          <p:val>
                                            <p:fltVal val="0"/>
                                          </p:val>
                                        </p:tav>
                                        <p:tav tm="100000">
                                          <p:val>
                                            <p:strVal val="#ppt_h"/>
                                          </p:val>
                                        </p:tav>
                                      </p:tavLst>
                                    </p:anim>
                                    <p:animEffect transition="in" filter="fade">
                                      <p:cBhvr>
                                        <p:cTn id="4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S:\Users Folder\Tyler Janssen\Pictures\Concrete and Rebar\DSCF06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86" b="859"/>
          <a:stretch/>
        </p:blipFill>
        <p:spPr bwMode="auto">
          <a:xfrm>
            <a:off x="718322" y="499872"/>
            <a:ext cx="7696200" cy="5590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6" descr="S:\Users Folder\Luke Schilperoort\Project Photos\all photos\DSCF177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174" b="1775"/>
          <a:stretch/>
        </p:blipFill>
        <p:spPr bwMode="auto">
          <a:xfrm>
            <a:off x="579240" y="499872"/>
            <a:ext cx="7985521" cy="559057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767" y="70645"/>
            <a:ext cx="6328463" cy="601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S:\Users Folder\Tyler Janssen\District Meeting Photos\DSCF063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53"/>
          <a:stretch/>
        </p:blipFill>
        <p:spPr bwMode="auto">
          <a:xfrm>
            <a:off x="656367" y="499872"/>
            <a:ext cx="7831266" cy="5590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Users Folder\Tyler Janssen\District Meeting Photos\DSCF059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24" b="1441"/>
          <a:stretch/>
        </p:blipFill>
        <p:spPr bwMode="auto">
          <a:xfrm>
            <a:off x="2400300" y="499872"/>
            <a:ext cx="4343400" cy="559057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5867400" y="914400"/>
            <a:ext cx="20574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768546" y="2743200"/>
            <a:ext cx="20574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715000" y="228600"/>
            <a:ext cx="1524000" cy="38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562600" y="838200"/>
            <a:ext cx="1524000" cy="38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721178" y="1447800"/>
            <a:ext cx="1524000" cy="38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448300" y="1676400"/>
            <a:ext cx="20574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7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1+#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4"/>
                                        </p:tgtEl>
                                        <p:attrNameLst>
                                          <p:attrName>style.visibility</p:attrName>
                                        </p:attrNameLst>
                                      </p:cBhvr>
                                      <p:to>
                                        <p:strVal val="hidden"/>
                                      </p:to>
                                    </p:set>
                                  </p:child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1+#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 presetClass="exit" presetSubtype="0" fill="hold" nodeType="withEffect">
                                  <p:stCondLst>
                                    <p:cond delay="0"/>
                                  </p:stCondLst>
                                  <p:childTnLst>
                                    <p:set>
                                      <p:cBhvr>
                                        <p:cTn id="50" dur="1" fill="hold">
                                          <p:stCondLst>
                                            <p:cond delay="0"/>
                                          </p:stCondLst>
                                        </p:cTn>
                                        <p:tgtEl>
                                          <p:spTgt spid="205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4"/>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2050"/>
                                        </p:tgtEl>
                                        <p:attrNameLst>
                                          <p:attrName>style.visibility</p:attrName>
                                        </p:attrNameLst>
                                      </p:cBhvr>
                                      <p:to>
                                        <p:strVal val="visible"/>
                                      </p:to>
                                    </p:set>
                                    <p:animEffect transition="in" filter="fade">
                                      <p:cBhvr>
                                        <p:cTn id="59" dur="500"/>
                                        <p:tgtEl>
                                          <p:spTgt spid="2050"/>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additive="base">
                                        <p:cTn id="64" dur="500" fill="hold"/>
                                        <p:tgtEl>
                                          <p:spTgt spid="18"/>
                                        </p:tgtEl>
                                        <p:attrNameLst>
                                          <p:attrName>ppt_x</p:attrName>
                                        </p:attrNameLst>
                                      </p:cBhvr>
                                      <p:tavLst>
                                        <p:tav tm="0">
                                          <p:val>
                                            <p:strVal val="1+#ppt_w/2"/>
                                          </p:val>
                                        </p:tav>
                                        <p:tav tm="100000">
                                          <p:val>
                                            <p:strVal val="#ppt_x"/>
                                          </p:val>
                                        </p:tav>
                                      </p:tavLst>
                                    </p:anim>
                                    <p:anim calcmode="lin" valueType="num">
                                      <p:cBhvr additive="base">
                                        <p:cTn id="6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2"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1+#ppt_w/2"/>
                                          </p:val>
                                        </p:tav>
                                        <p:tav tm="100000">
                                          <p:val>
                                            <p:strVal val="#ppt_x"/>
                                          </p:val>
                                        </p:tav>
                                      </p:tavLst>
                                    </p:anim>
                                    <p:anim calcmode="lin" valueType="num">
                                      <p:cBhvr additive="base">
                                        <p:cTn id="71"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1+#ppt_w/2"/>
                                          </p:val>
                                        </p:tav>
                                        <p:tav tm="100000">
                                          <p:val>
                                            <p:strVal val="#ppt_x"/>
                                          </p:val>
                                        </p:tav>
                                      </p:tavLst>
                                    </p:anim>
                                    <p:anim calcmode="lin" valueType="num">
                                      <p:cBhvr additive="base">
                                        <p:cTn id="7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1" presetClass="exit" presetSubtype="0" fill="hold" nodeType="withEffect">
                                  <p:stCondLst>
                                    <p:cond delay="0"/>
                                  </p:stCondLst>
                                  <p:childTnLst>
                                    <p:set>
                                      <p:cBhvr>
                                        <p:cTn id="84" dur="1" fill="hold">
                                          <p:stCondLst>
                                            <p:cond delay="0"/>
                                          </p:stCondLst>
                                        </p:cTn>
                                        <p:tgtEl>
                                          <p:spTgt spid="205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8"/>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7"/>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5" b="10209"/>
          <a:stretch/>
        </p:blipFill>
        <p:spPr bwMode="auto">
          <a:xfrm>
            <a:off x="1752600" y="658368"/>
            <a:ext cx="5638800" cy="537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6781800" y="3180505"/>
            <a:ext cx="1752599" cy="501134"/>
            <a:chOff x="6781800" y="2699266"/>
            <a:chExt cx="1752599" cy="501134"/>
          </a:xfrm>
        </p:grpSpPr>
        <p:cxnSp>
          <p:nvCxnSpPr>
            <p:cNvPr id="7" name="Straight Arrow Connector 6"/>
            <p:cNvCxnSpPr/>
            <p:nvPr/>
          </p:nvCxnSpPr>
          <p:spPr>
            <a:xfrm flipH="1">
              <a:off x="6781800" y="3124200"/>
              <a:ext cx="1524000" cy="762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24350" y="2699266"/>
              <a:ext cx="1110049" cy="369332"/>
            </a:xfrm>
            <a:prstGeom prst="rect">
              <a:avLst/>
            </a:prstGeom>
            <a:noFill/>
          </p:spPr>
          <p:txBody>
            <a:bodyPr wrap="square" rtlCol="0">
              <a:spAutoFit/>
            </a:bodyPr>
            <a:lstStyle/>
            <a:p>
              <a:r>
                <a:rPr lang="en-US" b="1" dirty="0" smtClean="0">
                  <a:solidFill>
                    <a:srgbClr val="FF0000"/>
                  </a:solidFill>
                </a:rPr>
                <a:t>Girders</a:t>
              </a:r>
              <a:endParaRPr lang="en-US" b="1" dirty="0">
                <a:solidFill>
                  <a:srgbClr val="FF0000"/>
                </a:solidFill>
              </a:endParaRPr>
            </a:p>
          </p:txBody>
        </p:sp>
      </p:grpSp>
      <p:grpSp>
        <p:nvGrpSpPr>
          <p:cNvPr id="14" name="Group 13"/>
          <p:cNvGrpSpPr/>
          <p:nvPr/>
        </p:nvGrpSpPr>
        <p:grpSpPr>
          <a:xfrm>
            <a:off x="762000" y="2919639"/>
            <a:ext cx="2209800" cy="591923"/>
            <a:chOff x="762000" y="2438400"/>
            <a:chExt cx="2209800" cy="591923"/>
          </a:xfrm>
        </p:grpSpPr>
        <p:cxnSp>
          <p:nvCxnSpPr>
            <p:cNvPr id="10" name="Straight Arrow Connector 9"/>
            <p:cNvCxnSpPr/>
            <p:nvPr/>
          </p:nvCxnSpPr>
          <p:spPr>
            <a:xfrm>
              <a:off x="914400" y="2438400"/>
              <a:ext cx="2057400" cy="29896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0" y="2660991"/>
              <a:ext cx="1643449" cy="369332"/>
            </a:xfrm>
            <a:prstGeom prst="rect">
              <a:avLst/>
            </a:prstGeom>
            <a:noFill/>
          </p:spPr>
          <p:txBody>
            <a:bodyPr wrap="square" rtlCol="0">
              <a:spAutoFit/>
            </a:bodyPr>
            <a:lstStyle/>
            <a:p>
              <a:r>
                <a:rPr lang="en-US" b="1" dirty="0" smtClean="0">
                  <a:solidFill>
                    <a:srgbClr val="FF0000"/>
                  </a:solidFill>
                </a:rPr>
                <a:t>Diaphragms</a:t>
              </a:r>
              <a:endParaRPr lang="en-US" b="1" dirty="0">
                <a:solidFill>
                  <a:srgbClr val="FF0000"/>
                </a:solidFill>
              </a:endParaRPr>
            </a:p>
          </p:txBody>
        </p:sp>
      </p:grpSp>
      <p:grpSp>
        <p:nvGrpSpPr>
          <p:cNvPr id="19" name="Group 18"/>
          <p:cNvGrpSpPr/>
          <p:nvPr/>
        </p:nvGrpSpPr>
        <p:grpSpPr>
          <a:xfrm>
            <a:off x="6400801" y="1153308"/>
            <a:ext cx="2046974" cy="1004331"/>
            <a:chOff x="6400801" y="672069"/>
            <a:chExt cx="2133598" cy="1004331"/>
          </a:xfrm>
        </p:grpSpPr>
        <p:cxnSp>
          <p:nvCxnSpPr>
            <p:cNvPr id="9" name="Straight Arrow Connector 8"/>
            <p:cNvCxnSpPr/>
            <p:nvPr/>
          </p:nvCxnSpPr>
          <p:spPr>
            <a:xfrm flipH="1">
              <a:off x="6400801" y="1226067"/>
              <a:ext cx="1906190" cy="45033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62800" y="672069"/>
              <a:ext cx="1371599" cy="369332"/>
            </a:xfrm>
            <a:prstGeom prst="rect">
              <a:avLst/>
            </a:prstGeom>
            <a:noFill/>
          </p:spPr>
          <p:txBody>
            <a:bodyPr wrap="square" rtlCol="0">
              <a:spAutoFit/>
            </a:bodyPr>
            <a:lstStyle/>
            <a:p>
              <a:r>
                <a:rPr lang="en-US" b="1" dirty="0" smtClean="0">
                  <a:solidFill>
                    <a:srgbClr val="FF0000"/>
                  </a:solidFill>
                </a:rPr>
                <a:t>Deck Pans</a:t>
              </a:r>
              <a:endParaRPr lang="en-US" b="1" dirty="0">
                <a:solidFill>
                  <a:srgbClr val="FF0000"/>
                </a:solidFill>
              </a:endParaRPr>
            </a:p>
          </p:txBody>
        </p:sp>
      </p:grpSp>
      <p:pic>
        <p:nvPicPr>
          <p:cNvPr id="1026" name="Picture 2" descr="C:\Users\jason.gagnon\AppData\Local\Microsoft\Windows\Temporary Internet Files\Content.Outlook\2GDCQV47\9 - Substructure of Brid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35"/>
          <a:stretch/>
        </p:blipFill>
        <p:spPr bwMode="auto">
          <a:xfrm>
            <a:off x="696225" y="533400"/>
            <a:ext cx="7751550" cy="558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83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Why Winter Concrete?</a:t>
            </a:r>
          </a:p>
          <a:p>
            <a:pPr lvl="1"/>
            <a:r>
              <a:rPr lang="en-US" dirty="0" smtClean="0"/>
              <a:t>Schedule</a:t>
            </a:r>
          </a:p>
          <a:p>
            <a:pPr lvl="1"/>
            <a:r>
              <a:rPr lang="en-US" dirty="0" smtClean="0"/>
              <a:t>Temporary River Access</a:t>
            </a:r>
          </a:p>
          <a:p>
            <a:pPr lvl="1"/>
            <a:r>
              <a:rPr lang="en-US" dirty="0" smtClean="0"/>
              <a:t>Cost vs Benefit</a:t>
            </a:r>
          </a:p>
          <a:p>
            <a:pPr lvl="1"/>
            <a:r>
              <a:rPr lang="en-US" dirty="0" smtClean="0"/>
              <a:t>Expiring Funding</a:t>
            </a:r>
          </a:p>
          <a:p>
            <a:pPr lvl="1"/>
            <a:endParaRPr lang="en-US" dirty="0"/>
          </a:p>
        </p:txBody>
      </p:sp>
    </p:spTree>
    <p:extLst>
      <p:ext uri="{BB962C8B-B14F-4D97-AF65-F5344CB8AC3E}">
        <p14:creationId xmlns:p14="http://schemas.microsoft.com/office/powerpoint/2010/main" val="8341064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66900" y="1066800"/>
            <a:ext cx="5410200" cy="685800"/>
          </a:xfrm>
        </p:spPr>
        <p:txBody>
          <a:bodyPr/>
          <a:lstStyle/>
          <a:p>
            <a:pPr algn="ctr"/>
            <a:r>
              <a:rPr lang="en-US" dirty="0" smtClean="0"/>
              <a:t>Supplier’s Perspective</a:t>
            </a:r>
            <a:endParaRPr lang="en-US" dirty="0"/>
          </a:p>
        </p:txBody>
      </p:sp>
    </p:spTree>
    <p:extLst>
      <p:ext uri="{BB962C8B-B14F-4D97-AF65-F5344CB8AC3E}">
        <p14:creationId xmlns:p14="http://schemas.microsoft.com/office/powerpoint/2010/main" val="4033451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ncrete Presentation">
      <a:dk1>
        <a:srgbClr val="EBF5F0"/>
      </a:dk1>
      <a:lt1>
        <a:srgbClr val="17365D"/>
      </a:lt1>
      <a:dk2>
        <a:srgbClr val="D8D8D8"/>
      </a:dk2>
      <a:lt2>
        <a:srgbClr val="548DD4"/>
      </a:lt2>
      <a:accent1>
        <a:srgbClr val="C8E3EE"/>
      </a:accent1>
      <a:accent2>
        <a:srgbClr val="99C4D8"/>
      </a:accent2>
      <a:accent3>
        <a:srgbClr val="A9B1D0"/>
      </a:accent3>
      <a:accent4>
        <a:srgbClr val="8FB8EA"/>
      </a:accent4>
      <a:accent5>
        <a:srgbClr val="6185C4"/>
      </a:accent5>
      <a:accent6>
        <a:srgbClr val="41413B"/>
      </a:accent6>
      <a:hlink>
        <a:srgbClr val="EBF5F0"/>
      </a:hlink>
      <a:folHlink>
        <a:srgbClr val="17365D"/>
      </a:folHlink>
    </a:clrScheme>
    <a:fontScheme name="Concrete Presentation">
      <a:majorFont>
        <a:latin typeface="Memphis LT Std Medium"/>
        <a:ea typeface=""/>
        <a:cs typeface=""/>
      </a:majorFont>
      <a:minorFont>
        <a:latin typeface="HelveticaNeueLT Std C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6911</TotalTime>
  <Words>2052</Words>
  <Application>Microsoft Office PowerPoint</Application>
  <PresentationFormat>On-screen Show (4:3)</PresentationFormat>
  <Paragraphs>253</Paragraphs>
  <Slides>35</Slides>
  <Notes>21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Memphis LT Std Medium</vt:lpstr>
      <vt:lpstr>HelveticaNeueLT Std Cn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Erica.Coombs</dc:creator>
  <cp:lastModifiedBy>Jason.Gagnon</cp:lastModifiedBy>
  <cp:revision>105</cp:revision>
  <dcterms:created xsi:type="dcterms:W3CDTF">2014-10-21T19:58:58Z</dcterms:created>
  <dcterms:modified xsi:type="dcterms:W3CDTF">2014-11-25T19:45:20Z</dcterms:modified>
</cp:coreProperties>
</file>