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56" r:id="rId5"/>
    <p:sldId id="344" r:id="rId6"/>
    <p:sldId id="340" r:id="rId7"/>
    <p:sldId id="342" r:id="rId8"/>
    <p:sldId id="347" r:id="rId9"/>
    <p:sldId id="350" r:id="rId10"/>
    <p:sldId id="351" r:id="rId11"/>
    <p:sldId id="348" r:id="rId12"/>
    <p:sldId id="352" r:id="rId13"/>
    <p:sldId id="289" r:id="rId14"/>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EECE1"/>
    <a:srgbClr val="000000"/>
    <a:srgbClr val="4A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0E0BF-5F7B-4D67-B7E6-906DD766EBAC}" v="1385" dt="2022-02-01T17:44:15.04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9" autoAdjust="0"/>
    <p:restoredTop sz="66531" autoAdjust="0"/>
  </p:normalViewPr>
  <p:slideViewPr>
    <p:cSldViewPr snapToGrid="0">
      <p:cViewPr varScale="1">
        <p:scale>
          <a:sx n="87" d="100"/>
          <a:sy n="87" d="100"/>
        </p:scale>
        <p:origin x="1344" y="84"/>
      </p:cViewPr>
      <p:guideLst>
        <p:guide orient="horz" pos="2160"/>
        <p:guide pos="2880"/>
      </p:guideLst>
    </p:cSldViewPr>
  </p:slideViewPr>
  <p:notesTextViewPr>
    <p:cViewPr>
      <p:scale>
        <a:sx n="3" d="2"/>
        <a:sy n="3" d="2"/>
      </p:scale>
      <p:origin x="0" y="0"/>
    </p:cViewPr>
  </p:notesTextViewPr>
  <p:notesViewPr>
    <p:cSldViewPr snapToGrid="0">
      <p:cViewPr varScale="1">
        <p:scale>
          <a:sx n="99" d="100"/>
          <a:sy n="99" d="100"/>
        </p:scale>
        <p:origin x="2808" y="7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26"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pcevich, Sam D (DOT)" userId="1c794abf-66d7-4a72-9651-558dc3f93079" providerId="ADAL" clId="{1B50E0BF-5F7B-4D67-B7E6-906DD766EBAC}"/>
    <pc:docChg chg="undo custSel addSld delSld modSld sldOrd">
      <pc:chgData name="Dapcevich, Sam D (DOT)" userId="1c794abf-66d7-4a72-9651-558dc3f93079" providerId="ADAL" clId="{1B50E0BF-5F7B-4D67-B7E6-906DD766EBAC}" dt="2022-02-01T17:45:53.562" v="2353" actId="1038"/>
      <pc:docMkLst>
        <pc:docMk/>
      </pc:docMkLst>
      <pc:sldChg chg="modSp mod">
        <pc:chgData name="Dapcevich, Sam D (DOT)" userId="1c794abf-66d7-4a72-9651-558dc3f93079" providerId="ADAL" clId="{1B50E0BF-5F7B-4D67-B7E6-906DD766EBAC}" dt="2022-01-25T23:20:41.368" v="98" actId="20577"/>
        <pc:sldMkLst>
          <pc:docMk/>
          <pc:sldMk cId="0" sldId="256"/>
        </pc:sldMkLst>
        <pc:spChg chg="mod">
          <ac:chgData name="Dapcevich, Sam D (DOT)" userId="1c794abf-66d7-4a72-9651-558dc3f93079" providerId="ADAL" clId="{1B50E0BF-5F7B-4D67-B7E6-906DD766EBAC}" dt="2022-01-25T23:20:41.368" v="98" actId="20577"/>
          <ac:spMkLst>
            <pc:docMk/>
            <pc:sldMk cId="0" sldId="256"/>
            <ac:spMk id="7" creationId="{00000000-0000-0000-0000-000000000000}"/>
          </ac:spMkLst>
        </pc:spChg>
      </pc:sldChg>
      <pc:sldChg chg="ord">
        <pc:chgData name="Dapcevich, Sam D (DOT)" userId="1c794abf-66d7-4a72-9651-558dc3f93079" providerId="ADAL" clId="{1B50E0BF-5F7B-4D67-B7E6-906DD766EBAC}" dt="2022-01-25T23:40:05.383" v="166"/>
        <pc:sldMkLst>
          <pc:docMk/>
          <pc:sldMk cId="2199666121" sldId="289"/>
        </pc:sldMkLst>
      </pc:sldChg>
      <pc:sldChg chg="addSp modSp mod">
        <pc:chgData name="Dapcevich, Sam D (DOT)" userId="1c794abf-66d7-4a72-9651-558dc3f93079" providerId="ADAL" clId="{1B50E0BF-5F7B-4D67-B7E6-906DD766EBAC}" dt="2022-02-01T17:45:53.562" v="2353" actId="1038"/>
        <pc:sldMkLst>
          <pc:docMk/>
          <pc:sldMk cId="4003730044" sldId="317"/>
        </pc:sldMkLst>
        <pc:spChg chg="mod ord">
          <ac:chgData name="Dapcevich, Sam D (DOT)" userId="1c794abf-66d7-4a72-9651-558dc3f93079" providerId="ADAL" clId="{1B50E0BF-5F7B-4D67-B7E6-906DD766EBAC}" dt="2022-02-01T17:44:44.744" v="2247" actId="166"/>
          <ac:spMkLst>
            <pc:docMk/>
            <pc:sldMk cId="4003730044" sldId="317"/>
            <ac:spMk id="2" creationId="{00000000-0000-0000-0000-000000000000}"/>
          </ac:spMkLst>
        </pc:spChg>
        <pc:graphicFrameChg chg="mod modGraphic">
          <ac:chgData name="Dapcevich, Sam D (DOT)" userId="1c794abf-66d7-4a72-9651-558dc3f93079" providerId="ADAL" clId="{1B50E0BF-5F7B-4D67-B7E6-906DD766EBAC}" dt="2022-02-01T17:42:51.801" v="2160" actId="14100"/>
          <ac:graphicFrameMkLst>
            <pc:docMk/>
            <pc:sldMk cId="4003730044" sldId="317"/>
            <ac:graphicFrameMk id="15" creationId="{00000000-0000-0000-0000-000000000000}"/>
          </ac:graphicFrameMkLst>
        </pc:graphicFrameChg>
        <pc:picChg chg="mod ord">
          <ac:chgData name="Dapcevich, Sam D (DOT)" userId="1c794abf-66d7-4a72-9651-558dc3f93079" providerId="ADAL" clId="{1B50E0BF-5F7B-4D67-B7E6-906DD766EBAC}" dt="2022-02-01T17:45:12.634" v="2254" actId="1076"/>
          <ac:picMkLst>
            <pc:docMk/>
            <pc:sldMk cId="4003730044" sldId="317"/>
            <ac:picMk id="3" creationId="{00000000-0000-0000-0000-000000000000}"/>
          </ac:picMkLst>
        </pc:picChg>
        <pc:picChg chg="add mod ord">
          <ac:chgData name="Dapcevich, Sam D (DOT)" userId="1c794abf-66d7-4a72-9651-558dc3f93079" providerId="ADAL" clId="{1B50E0BF-5F7B-4D67-B7E6-906DD766EBAC}" dt="2022-02-01T17:45:53.562" v="2353" actId="1038"/>
          <ac:picMkLst>
            <pc:docMk/>
            <pc:sldMk cId="4003730044" sldId="317"/>
            <ac:picMk id="6" creationId="{82858E9D-7E95-40AA-8CAD-FF4750D5155B}"/>
          </ac:picMkLst>
        </pc:picChg>
        <pc:picChg chg="add mod ord">
          <ac:chgData name="Dapcevich, Sam D (DOT)" userId="1c794abf-66d7-4a72-9651-558dc3f93079" providerId="ADAL" clId="{1B50E0BF-5F7B-4D67-B7E6-906DD766EBAC}" dt="2022-02-01T17:42:40.328" v="2158" actId="166"/>
          <ac:picMkLst>
            <pc:docMk/>
            <pc:sldMk cId="4003730044" sldId="317"/>
            <ac:picMk id="8" creationId="{6A28E821-6211-416C-A243-09A4BD24B080}"/>
          </ac:picMkLst>
        </pc:picChg>
        <pc:cxnChg chg="add mod">
          <ac:chgData name="Dapcevich, Sam D (DOT)" userId="1c794abf-66d7-4a72-9651-558dc3f93079" providerId="ADAL" clId="{1B50E0BF-5F7B-4D67-B7E6-906DD766EBAC}" dt="2022-02-01T17:45:34.456" v="2305" actId="1037"/>
          <ac:cxnSpMkLst>
            <pc:docMk/>
            <pc:sldMk cId="4003730044" sldId="317"/>
            <ac:cxnSpMk id="5" creationId="{9E2C9B92-6791-4CE3-B3C2-9CAF223014A4}"/>
          </ac:cxnSpMkLst>
        </pc:cxnChg>
        <pc:cxnChg chg="add mod ord">
          <ac:chgData name="Dapcevich, Sam D (DOT)" userId="1c794abf-66d7-4a72-9651-558dc3f93079" providerId="ADAL" clId="{1B50E0BF-5F7B-4D67-B7E6-906DD766EBAC}" dt="2022-02-01T17:45:47.624" v="2331" actId="1037"/>
          <ac:cxnSpMkLst>
            <pc:docMk/>
            <pc:sldMk cId="4003730044" sldId="317"/>
            <ac:cxnSpMk id="10" creationId="{5FB238CB-7D7A-44B9-88CB-1731AD8C9D5E}"/>
          </ac:cxnSpMkLst>
        </pc:cxnChg>
      </pc:sldChg>
      <pc:sldChg chg="modSp mod">
        <pc:chgData name="Dapcevich, Sam D (DOT)" userId="1c794abf-66d7-4a72-9651-558dc3f93079" providerId="ADAL" clId="{1B50E0BF-5F7B-4D67-B7E6-906DD766EBAC}" dt="2022-01-28T00:05:27.845" v="1820" actId="20577"/>
        <pc:sldMkLst>
          <pc:docMk/>
          <pc:sldMk cId="551456431" sldId="324"/>
        </pc:sldMkLst>
        <pc:graphicFrameChg chg="modGraphic">
          <ac:chgData name="Dapcevich, Sam D (DOT)" userId="1c794abf-66d7-4a72-9651-558dc3f93079" providerId="ADAL" clId="{1B50E0BF-5F7B-4D67-B7E6-906DD766EBAC}" dt="2022-01-28T00:05:27.845" v="1820" actId="20577"/>
          <ac:graphicFrameMkLst>
            <pc:docMk/>
            <pc:sldMk cId="551456431" sldId="324"/>
            <ac:graphicFrameMk id="6" creationId="{00000000-0000-0000-0000-000000000000}"/>
          </ac:graphicFrameMkLst>
        </pc:graphicFrameChg>
      </pc:sldChg>
      <pc:sldChg chg="addSp delSp modSp add mod">
        <pc:chgData name="Dapcevich, Sam D (DOT)" userId="1c794abf-66d7-4a72-9651-558dc3f93079" providerId="ADAL" clId="{1B50E0BF-5F7B-4D67-B7E6-906DD766EBAC}" dt="2022-01-28T00:35:37.344" v="1927" actId="20577"/>
        <pc:sldMkLst>
          <pc:docMk/>
          <pc:sldMk cId="3981084990" sldId="333"/>
        </pc:sldMkLst>
        <pc:spChg chg="mod">
          <ac:chgData name="Dapcevich, Sam D (DOT)" userId="1c794abf-66d7-4a72-9651-558dc3f93079" providerId="ADAL" clId="{1B50E0BF-5F7B-4D67-B7E6-906DD766EBAC}" dt="2022-01-27T20:24:18.255" v="1210"/>
          <ac:spMkLst>
            <pc:docMk/>
            <pc:sldMk cId="3981084990" sldId="333"/>
            <ac:spMk id="2" creationId="{00000000-0000-0000-0000-000000000000}"/>
          </ac:spMkLst>
        </pc:spChg>
        <pc:spChg chg="mod">
          <ac:chgData name="Dapcevich, Sam D (DOT)" userId="1c794abf-66d7-4a72-9651-558dc3f93079" providerId="ADAL" clId="{1B50E0BF-5F7B-4D67-B7E6-906DD766EBAC}" dt="2022-01-28T00:35:37.344" v="1927" actId="20577"/>
          <ac:spMkLst>
            <pc:docMk/>
            <pc:sldMk cId="3981084990" sldId="333"/>
            <ac:spMk id="6" creationId="{00000000-0000-0000-0000-000000000000}"/>
          </ac:spMkLst>
        </pc:spChg>
        <pc:spChg chg="del mod">
          <ac:chgData name="Dapcevich, Sam D (DOT)" userId="1c794abf-66d7-4a72-9651-558dc3f93079" providerId="ADAL" clId="{1B50E0BF-5F7B-4D67-B7E6-906DD766EBAC}" dt="2022-01-27T22:59:14.700" v="1761" actId="478"/>
          <ac:spMkLst>
            <pc:docMk/>
            <pc:sldMk cId="3981084990" sldId="333"/>
            <ac:spMk id="7" creationId="{00000000-0000-0000-0000-000000000000}"/>
          </ac:spMkLst>
        </pc:spChg>
        <pc:picChg chg="add del">
          <ac:chgData name="Dapcevich, Sam D (DOT)" userId="1c794abf-66d7-4a72-9651-558dc3f93079" providerId="ADAL" clId="{1B50E0BF-5F7B-4D67-B7E6-906DD766EBAC}" dt="2022-01-27T20:24:16.421" v="1209" actId="478"/>
          <ac:picMkLst>
            <pc:docMk/>
            <pc:sldMk cId="3981084990" sldId="333"/>
            <ac:picMk id="3" creationId="{00000000-0000-0000-0000-000000000000}"/>
          </ac:picMkLst>
        </pc:picChg>
        <pc:picChg chg="add mod ord modCrop">
          <ac:chgData name="Dapcevich, Sam D (DOT)" userId="1c794abf-66d7-4a72-9651-558dc3f93079" providerId="ADAL" clId="{1B50E0BF-5F7B-4D67-B7E6-906DD766EBAC}" dt="2022-01-27T20:24:54.567" v="1215" actId="167"/>
          <ac:picMkLst>
            <pc:docMk/>
            <pc:sldMk cId="3981084990" sldId="333"/>
            <ac:picMk id="8" creationId="{4F2BDEEA-264B-4575-ADDA-89B3F8A95D1B}"/>
          </ac:picMkLst>
        </pc:picChg>
      </pc:sldChg>
      <pc:sldChg chg="addSp delSp modSp add mod ord">
        <pc:chgData name="Dapcevich, Sam D (DOT)" userId="1c794abf-66d7-4a72-9651-558dc3f93079" providerId="ADAL" clId="{1B50E0BF-5F7B-4D67-B7E6-906DD766EBAC}" dt="2022-01-28T00:35:43.107" v="1932" actId="20577"/>
        <pc:sldMkLst>
          <pc:docMk/>
          <pc:sldMk cId="3331859156" sldId="334"/>
        </pc:sldMkLst>
        <pc:spChg chg="mod">
          <ac:chgData name="Dapcevich, Sam D (DOT)" userId="1c794abf-66d7-4a72-9651-558dc3f93079" providerId="ADAL" clId="{1B50E0BF-5F7B-4D67-B7E6-906DD766EBAC}" dt="2022-01-27T20:17:17.501" v="649" actId="20577"/>
          <ac:spMkLst>
            <pc:docMk/>
            <pc:sldMk cId="3331859156" sldId="334"/>
            <ac:spMk id="2" creationId="{00000000-0000-0000-0000-000000000000}"/>
          </ac:spMkLst>
        </pc:spChg>
        <pc:spChg chg="mod">
          <ac:chgData name="Dapcevich, Sam D (DOT)" userId="1c794abf-66d7-4a72-9651-558dc3f93079" providerId="ADAL" clId="{1B50E0BF-5F7B-4D67-B7E6-906DD766EBAC}" dt="2022-01-28T00:35:43.107" v="1932" actId="20577"/>
          <ac:spMkLst>
            <pc:docMk/>
            <pc:sldMk cId="3331859156" sldId="334"/>
            <ac:spMk id="6" creationId="{00000000-0000-0000-0000-000000000000}"/>
          </ac:spMkLst>
        </pc:spChg>
        <pc:picChg chg="add mod ord modCrop">
          <ac:chgData name="Dapcevich, Sam D (DOT)" userId="1c794abf-66d7-4a72-9651-558dc3f93079" providerId="ADAL" clId="{1B50E0BF-5F7B-4D67-B7E6-906DD766EBAC}" dt="2022-01-27T20:19:57.502" v="667" actId="167"/>
          <ac:picMkLst>
            <pc:docMk/>
            <pc:sldMk cId="3331859156" sldId="334"/>
            <ac:picMk id="4" creationId="{2EBA35CA-31A7-49D1-99F0-C2D3F5678F41}"/>
          </ac:picMkLst>
        </pc:picChg>
        <pc:picChg chg="del">
          <ac:chgData name="Dapcevich, Sam D (DOT)" userId="1c794abf-66d7-4a72-9651-558dc3f93079" providerId="ADAL" clId="{1B50E0BF-5F7B-4D67-B7E6-906DD766EBAC}" dt="2022-01-27T20:19:19.302" v="661" actId="478"/>
          <ac:picMkLst>
            <pc:docMk/>
            <pc:sldMk cId="3331859156" sldId="334"/>
            <ac:picMk id="7" creationId="{AA142F26-14C2-4B1E-91D5-6F25AFD71762}"/>
          </ac:picMkLst>
        </pc:picChg>
      </pc:sldChg>
      <pc:sldChg chg="addSp delSp modSp add mod modAnim">
        <pc:chgData name="Dapcevich, Sam D (DOT)" userId="1c794abf-66d7-4a72-9651-558dc3f93079" providerId="ADAL" clId="{1B50E0BF-5F7B-4D67-B7E6-906DD766EBAC}" dt="2022-02-01T17:39:41.956" v="2131" actId="21"/>
        <pc:sldMkLst>
          <pc:docMk/>
          <pc:sldMk cId="3352489355" sldId="335"/>
        </pc:sldMkLst>
        <pc:spChg chg="mod">
          <ac:chgData name="Dapcevich, Sam D (DOT)" userId="1c794abf-66d7-4a72-9651-558dc3f93079" providerId="ADAL" clId="{1B50E0BF-5F7B-4D67-B7E6-906DD766EBAC}" dt="2022-01-27T20:15:18.551" v="443" actId="20577"/>
          <ac:spMkLst>
            <pc:docMk/>
            <pc:sldMk cId="3352489355" sldId="335"/>
            <ac:spMk id="2" creationId="{00000000-0000-0000-0000-000000000000}"/>
          </ac:spMkLst>
        </pc:spChg>
        <pc:spChg chg="mod">
          <ac:chgData name="Dapcevich, Sam D (DOT)" userId="1c794abf-66d7-4a72-9651-558dc3f93079" providerId="ADAL" clId="{1B50E0BF-5F7B-4D67-B7E6-906DD766EBAC}" dt="2022-02-01T17:30:14.317" v="1948" actId="1076"/>
          <ac:spMkLst>
            <pc:docMk/>
            <pc:sldMk cId="3352489355" sldId="335"/>
            <ac:spMk id="4" creationId="{00000000-0000-0000-0000-000000000000}"/>
          </ac:spMkLst>
        </pc:spChg>
        <pc:picChg chg="del">
          <ac:chgData name="Dapcevich, Sam D (DOT)" userId="1c794abf-66d7-4a72-9651-558dc3f93079" providerId="ADAL" clId="{1B50E0BF-5F7B-4D67-B7E6-906DD766EBAC}" dt="2022-02-01T17:39:41.956" v="2131" actId="21"/>
          <ac:picMkLst>
            <pc:docMk/>
            <pc:sldMk cId="3352489355" sldId="335"/>
            <ac:picMk id="5" creationId="{00000000-0000-0000-0000-000000000000}"/>
          </ac:picMkLst>
        </pc:picChg>
        <pc:picChg chg="add del mod ord">
          <ac:chgData name="Dapcevich, Sam D (DOT)" userId="1c794abf-66d7-4a72-9651-558dc3f93079" providerId="ADAL" clId="{1B50E0BF-5F7B-4D67-B7E6-906DD766EBAC}" dt="2022-01-27T20:12:02.098" v="404" actId="931"/>
          <ac:picMkLst>
            <pc:docMk/>
            <pc:sldMk cId="3352489355" sldId="335"/>
            <ac:picMk id="6" creationId="{807F9CC9-5901-4AE3-A3EA-82DD8775BD50}"/>
          </ac:picMkLst>
        </pc:picChg>
        <pc:picChg chg="add del">
          <ac:chgData name="Dapcevich, Sam D (DOT)" userId="1c794abf-66d7-4a72-9651-558dc3f93079" providerId="ADAL" clId="{1B50E0BF-5F7B-4D67-B7E6-906DD766EBAC}" dt="2022-01-27T20:12:11.655" v="407" actId="478"/>
          <ac:picMkLst>
            <pc:docMk/>
            <pc:sldMk cId="3352489355" sldId="335"/>
            <ac:picMk id="7" creationId="{64D10776-F3DB-471D-816E-63D7BB934363}"/>
          </ac:picMkLst>
        </pc:picChg>
        <pc:picChg chg="add mod ord modCrop">
          <ac:chgData name="Dapcevich, Sam D (DOT)" userId="1c794abf-66d7-4a72-9651-558dc3f93079" providerId="ADAL" clId="{1B50E0BF-5F7B-4D67-B7E6-906DD766EBAC}" dt="2022-01-27T20:13:11.035" v="419" actId="1076"/>
          <ac:picMkLst>
            <pc:docMk/>
            <pc:sldMk cId="3352489355" sldId="335"/>
            <ac:picMk id="9" creationId="{A947103B-F63B-46DE-8BA3-7B2ED4512239}"/>
          </ac:picMkLst>
        </pc:picChg>
      </pc:sldChg>
      <pc:sldChg chg="modSp mod">
        <pc:chgData name="Dapcevich, Sam D (DOT)" userId="1c794abf-66d7-4a72-9651-558dc3f93079" providerId="ADAL" clId="{1B50E0BF-5F7B-4D67-B7E6-906DD766EBAC}" dt="2022-01-28T00:10:11.498" v="1901" actId="20577"/>
        <pc:sldMkLst>
          <pc:docMk/>
          <pc:sldMk cId="3832941206" sldId="340"/>
        </pc:sldMkLst>
        <pc:graphicFrameChg chg="modGraphic">
          <ac:chgData name="Dapcevich, Sam D (DOT)" userId="1c794abf-66d7-4a72-9651-558dc3f93079" providerId="ADAL" clId="{1B50E0BF-5F7B-4D67-B7E6-906DD766EBAC}" dt="2022-01-28T00:10:11.498" v="1901" actId="20577"/>
          <ac:graphicFrameMkLst>
            <pc:docMk/>
            <pc:sldMk cId="3832941206" sldId="340"/>
            <ac:graphicFrameMk id="10" creationId="{00000000-0000-0000-0000-000000000000}"/>
          </ac:graphicFrameMkLst>
        </pc:graphicFrameChg>
      </pc:sldChg>
      <pc:sldChg chg="addSp delSp modSp add del mod">
        <pc:chgData name="Dapcevich, Sam D (DOT)" userId="1c794abf-66d7-4a72-9651-558dc3f93079" providerId="ADAL" clId="{1B50E0BF-5F7B-4D67-B7E6-906DD766EBAC}" dt="2022-01-27T22:27:15.997" v="1750" actId="1035"/>
        <pc:sldMkLst>
          <pc:docMk/>
          <pc:sldMk cId="1996051217" sldId="342"/>
        </pc:sldMkLst>
        <pc:picChg chg="del">
          <ac:chgData name="Dapcevich, Sam D (DOT)" userId="1c794abf-66d7-4a72-9651-558dc3f93079" providerId="ADAL" clId="{1B50E0BF-5F7B-4D67-B7E6-906DD766EBAC}" dt="2022-01-25T23:15:20.514" v="48" actId="478"/>
          <ac:picMkLst>
            <pc:docMk/>
            <pc:sldMk cId="1996051217" sldId="342"/>
            <ac:picMk id="2" creationId="{00000000-0000-0000-0000-000000000000}"/>
          </ac:picMkLst>
        </pc:picChg>
        <pc:picChg chg="add mod">
          <ac:chgData name="Dapcevich, Sam D (DOT)" userId="1c794abf-66d7-4a72-9651-558dc3f93079" providerId="ADAL" clId="{1B50E0BF-5F7B-4D67-B7E6-906DD766EBAC}" dt="2022-01-27T22:27:15.997" v="1750" actId="1035"/>
          <ac:picMkLst>
            <pc:docMk/>
            <pc:sldMk cId="1996051217" sldId="342"/>
            <ac:picMk id="3" creationId="{CE4C83B8-80D3-437A-87FD-900BE6F8CA9F}"/>
          </ac:picMkLst>
        </pc:picChg>
        <pc:picChg chg="add del mod">
          <ac:chgData name="Dapcevich, Sam D (DOT)" userId="1c794abf-66d7-4a72-9651-558dc3f93079" providerId="ADAL" clId="{1B50E0BF-5F7B-4D67-B7E6-906DD766EBAC}" dt="2022-01-25T23:18:33.747" v="76" actId="478"/>
          <ac:picMkLst>
            <pc:docMk/>
            <pc:sldMk cId="1996051217" sldId="342"/>
            <ac:picMk id="4" creationId="{D09106CF-FA57-44F9-BCA9-60FE49BFE808}"/>
          </ac:picMkLst>
        </pc:picChg>
        <pc:picChg chg="add del mod">
          <ac:chgData name="Dapcevich, Sam D (DOT)" userId="1c794abf-66d7-4a72-9651-558dc3f93079" providerId="ADAL" clId="{1B50E0BF-5F7B-4D67-B7E6-906DD766EBAC}" dt="2022-01-27T22:27:09.219" v="1744" actId="478"/>
          <ac:picMkLst>
            <pc:docMk/>
            <pc:sldMk cId="1996051217" sldId="342"/>
            <ac:picMk id="6" creationId="{F9A1ED8D-A9EB-42BF-AA7C-FC3C3E66E4B1}"/>
          </ac:picMkLst>
        </pc:picChg>
      </pc:sldChg>
      <pc:sldChg chg="modSp mod">
        <pc:chgData name="Dapcevich, Sam D (DOT)" userId="1c794abf-66d7-4a72-9651-558dc3f93079" providerId="ADAL" clId="{1B50E0BF-5F7B-4D67-B7E6-906DD766EBAC}" dt="2022-01-28T00:05:41.435" v="1825" actId="20577"/>
        <pc:sldMkLst>
          <pc:docMk/>
          <pc:sldMk cId="281100556" sldId="344"/>
        </pc:sldMkLst>
        <pc:graphicFrameChg chg="modGraphic">
          <ac:chgData name="Dapcevich, Sam D (DOT)" userId="1c794abf-66d7-4a72-9651-558dc3f93079" providerId="ADAL" clId="{1B50E0BF-5F7B-4D67-B7E6-906DD766EBAC}" dt="2022-01-28T00:05:41.435" v="1825" actId="20577"/>
          <ac:graphicFrameMkLst>
            <pc:docMk/>
            <pc:sldMk cId="281100556" sldId="344"/>
            <ac:graphicFrameMk id="3" creationId="{00000000-0000-0000-0000-000000000000}"/>
          </ac:graphicFrameMkLst>
        </pc:graphicFrameChg>
      </pc:sldChg>
      <pc:sldChg chg="addSp delSp modSp mod">
        <pc:chgData name="Dapcevich, Sam D (DOT)" userId="1c794abf-66d7-4a72-9651-558dc3f93079" providerId="ADAL" clId="{1B50E0BF-5F7B-4D67-B7E6-906DD766EBAC}" dt="2022-01-25T23:28:34.776" v="163" actId="207"/>
        <pc:sldMkLst>
          <pc:docMk/>
          <pc:sldMk cId="2078452401" sldId="346"/>
        </pc:sldMkLst>
        <pc:spChg chg="add mod">
          <ac:chgData name="Dapcevich, Sam D (DOT)" userId="1c794abf-66d7-4a72-9651-558dc3f93079" providerId="ADAL" clId="{1B50E0BF-5F7B-4D67-B7E6-906DD766EBAC}" dt="2022-01-25T23:28:34.776" v="163" actId="207"/>
          <ac:spMkLst>
            <pc:docMk/>
            <pc:sldMk cId="2078452401" sldId="346"/>
            <ac:spMk id="12" creationId="{02653DD3-12E8-4903-A9C0-CB8C2F1490D1}"/>
          </ac:spMkLst>
        </pc:spChg>
        <pc:graphicFrameChg chg="add del mod">
          <ac:chgData name="Dapcevich, Sam D (DOT)" userId="1c794abf-66d7-4a72-9651-558dc3f93079" providerId="ADAL" clId="{1B50E0BF-5F7B-4D67-B7E6-906DD766EBAC}" dt="2022-01-25T23:10:02.480" v="16" actId="478"/>
          <ac:graphicFrameMkLst>
            <pc:docMk/>
            <pc:sldMk cId="2078452401" sldId="346"/>
            <ac:graphicFrameMk id="5" creationId="{00000000-0008-0000-0000-000007000000}"/>
          </ac:graphicFrameMkLst>
        </pc:graphicFrameChg>
        <pc:picChg chg="add del mod">
          <ac:chgData name="Dapcevich, Sam D (DOT)" userId="1c794abf-66d7-4a72-9651-558dc3f93079" providerId="ADAL" clId="{1B50E0BF-5F7B-4D67-B7E6-906DD766EBAC}" dt="2022-01-25T23:12:12.951" v="34" actId="478"/>
          <ac:picMkLst>
            <pc:docMk/>
            <pc:sldMk cId="2078452401" sldId="346"/>
            <ac:picMk id="6" creationId="{E14F1E3B-5718-484C-A08D-4FF2F45D9631}"/>
          </ac:picMkLst>
        </pc:picChg>
        <pc:picChg chg="add del mod">
          <ac:chgData name="Dapcevich, Sam D (DOT)" userId="1c794abf-66d7-4a72-9651-558dc3f93079" providerId="ADAL" clId="{1B50E0BF-5F7B-4D67-B7E6-906DD766EBAC}" dt="2022-01-25T23:14:02.392" v="36" actId="478"/>
          <ac:picMkLst>
            <pc:docMk/>
            <pc:sldMk cId="2078452401" sldId="346"/>
            <ac:picMk id="8" creationId="{09781543-2682-4D96-878E-68AC438EB337}"/>
          </ac:picMkLst>
        </pc:picChg>
        <pc:picChg chg="del">
          <ac:chgData name="Dapcevich, Sam D (DOT)" userId="1c794abf-66d7-4a72-9651-558dc3f93079" providerId="ADAL" clId="{1B50E0BF-5F7B-4D67-B7E6-906DD766EBAC}" dt="2022-01-25T23:01:04.485" v="12" actId="478"/>
          <ac:picMkLst>
            <pc:docMk/>
            <pc:sldMk cId="2078452401" sldId="346"/>
            <ac:picMk id="9" creationId="{00000000-0000-0000-0000-000000000000}"/>
          </ac:picMkLst>
        </pc:picChg>
        <pc:picChg chg="add mod">
          <ac:chgData name="Dapcevich, Sam D (DOT)" userId="1c794abf-66d7-4a72-9651-558dc3f93079" providerId="ADAL" clId="{1B50E0BF-5F7B-4D67-B7E6-906DD766EBAC}" dt="2022-01-25T23:27:58.041" v="159" actId="1076"/>
          <ac:picMkLst>
            <pc:docMk/>
            <pc:sldMk cId="2078452401" sldId="346"/>
            <ac:picMk id="11" creationId="{9477D71D-BA0F-4E04-9D84-10DD7027125F}"/>
          </ac:picMkLst>
        </pc:picChg>
      </pc:sldChg>
      <pc:sldChg chg="addSp delSp modSp add mod">
        <pc:chgData name="Dapcevich, Sam D (DOT)" userId="1c794abf-66d7-4a72-9651-558dc3f93079" providerId="ADAL" clId="{1B50E0BF-5F7B-4D67-B7E6-906DD766EBAC}" dt="2022-01-27T22:26:11.076" v="1743" actId="1035"/>
        <pc:sldMkLst>
          <pc:docMk/>
          <pc:sldMk cId="2250166503" sldId="347"/>
        </pc:sldMkLst>
        <pc:picChg chg="del">
          <ac:chgData name="Dapcevich, Sam D (DOT)" userId="1c794abf-66d7-4a72-9651-558dc3f93079" providerId="ADAL" clId="{1B50E0BF-5F7B-4D67-B7E6-906DD766EBAC}" dt="2022-01-25T23:16:49.735" v="53" actId="478"/>
          <ac:picMkLst>
            <pc:docMk/>
            <pc:sldMk cId="2250166503" sldId="347"/>
            <ac:picMk id="2" creationId="{00000000-0000-0000-0000-000000000000}"/>
          </ac:picMkLst>
        </pc:picChg>
        <pc:picChg chg="add mod">
          <ac:chgData name="Dapcevich, Sam D (DOT)" userId="1c794abf-66d7-4a72-9651-558dc3f93079" providerId="ADAL" clId="{1B50E0BF-5F7B-4D67-B7E6-906DD766EBAC}" dt="2022-01-27T22:26:11.076" v="1743" actId="1035"/>
          <ac:picMkLst>
            <pc:docMk/>
            <pc:sldMk cId="2250166503" sldId="347"/>
            <ac:picMk id="3" creationId="{5F0A0890-DD10-4BE7-ACBF-4BBB306633F3}"/>
          </ac:picMkLst>
        </pc:picChg>
        <pc:picChg chg="add del mod">
          <ac:chgData name="Dapcevich, Sam D (DOT)" userId="1c794abf-66d7-4a72-9651-558dc3f93079" providerId="ADAL" clId="{1B50E0BF-5F7B-4D67-B7E6-906DD766EBAC}" dt="2022-01-27T22:25:58.359" v="1739" actId="478"/>
          <ac:picMkLst>
            <pc:docMk/>
            <pc:sldMk cId="2250166503" sldId="347"/>
            <ac:picMk id="4" creationId="{49A65631-371E-42E8-AFBD-9AC88321F0F1}"/>
          </ac:picMkLst>
        </pc:picChg>
      </pc:sldChg>
      <pc:sldChg chg="new del">
        <pc:chgData name="Dapcevich, Sam D (DOT)" userId="1c794abf-66d7-4a72-9651-558dc3f93079" providerId="ADAL" clId="{1B50E0BF-5F7B-4D67-B7E6-906DD766EBAC}" dt="2022-01-25T23:40:34.110" v="170" actId="47"/>
        <pc:sldMkLst>
          <pc:docMk/>
          <pc:sldMk cId="3009921006" sldId="348"/>
        </pc:sldMkLst>
      </pc:sldChg>
      <pc:sldChg chg="addSp delSp modSp add mod">
        <pc:chgData name="Dapcevich, Sam D (DOT)" userId="1c794abf-66d7-4a72-9651-558dc3f93079" providerId="ADAL" clId="{1B50E0BF-5F7B-4D67-B7E6-906DD766EBAC}" dt="2022-01-28T00:35:49.765" v="1943" actId="20577"/>
        <pc:sldMkLst>
          <pc:docMk/>
          <pc:sldMk cId="4271810177" sldId="348"/>
        </pc:sldMkLst>
        <pc:spChg chg="mod">
          <ac:chgData name="Dapcevich, Sam D (DOT)" userId="1c794abf-66d7-4a72-9651-558dc3f93079" providerId="ADAL" clId="{1B50E0BF-5F7B-4D67-B7E6-906DD766EBAC}" dt="2022-01-27T20:30:51.312" v="1519" actId="20577"/>
          <ac:spMkLst>
            <pc:docMk/>
            <pc:sldMk cId="4271810177" sldId="348"/>
            <ac:spMk id="2" creationId="{00000000-0000-0000-0000-000000000000}"/>
          </ac:spMkLst>
        </pc:spChg>
        <pc:spChg chg="mod">
          <ac:chgData name="Dapcevich, Sam D (DOT)" userId="1c794abf-66d7-4a72-9651-558dc3f93079" providerId="ADAL" clId="{1B50E0BF-5F7B-4D67-B7E6-906DD766EBAC}" dt="2022-01-28T00:35:49.765" v="1943" actId="20577"/>
          <ac:spMkLst>
            <pc:docMk/>
            <pc:sldMk cId="4271810177" sldId="348"/>
            <ac:spMk id="6" creationId="{00000000-0000-0000-0000-000000000000}"/>
          </ac:spMkLst>
        </pc:spChg>
        <pc:picChg chg="add mod ord modCrop">
          <ac:chgData name="Dapcevich, Sam D (DOT)" userId="1c794abf-66d7-4a72-9651-558dc3f93079" providerId="ADAL" clId="{1B50E0BF-5F7B-4D67-B7E6-906DD766EBAC}" dt="2022-01-27T22:09:58.754" v="1564" actId="167"/>
          <ac:picMkLst>
            <pc:docMk/>
            <pc:sldMk cId="4271810177" sldId="348"/>
            <ac:picMk id="4" creationId="{385B5D1F-D218-47D1-B313-D7F42CA644E3}"/>
          </ac:picMkLst>
        </pc:picChg>
        <pc:picChg chg="del">
          <ac:chgData name="Dapcevich, Sam D (DOT)" userId="1c794abf-66d7-4a72-9651-558dc3f93079" providerId="ADAL" clId="{1B50E0BF-5F7B-4D67-B7E6-906DD766EBAC}" dt="2022-01-27T22:09:33.035" v="1559" actId="478"/>
          <ac:picMkLst>
            <pc:docMk/>
            <pc:sldMk cId="4271810177" sldId="348"/>
            <ac:picMk id="8" creationId="{4F2BDEEA-264B-4575-ADDA-89B3F8A95D1B}"/>
          </ac:picMkLst>
        </pc:picChg>
      </pc:sldChg>
      <pc:sldChg chg="add">
        <pc:chgData name="Dapcevich, Sam D (DOT)" userId="1c794abf-66d7-4a72-9651-558dc3f93079" providerId="ADAL" clId="{1B50E0BF-5F7B-4D67-B7E6-906DD766EBAC}" dt="2022-02-01T17:30:30.318" v="1949" actId="2890"/>
        <pc:sldMkLst>
          <pc:docMk/>
          <pc:sldMk cId="2981932111" sldId="349"/>
        </pc:sldMkLst>
      </pc:sldChg>
      <pc:sldChg chg="del">
        <pc:chgData name="Dapcevich, Sam D (DOT)" userId="1c794abf-66d7-4a72-9651-558dc3f93079" providerId="ADAL" clId="{1B50E0BF-5F7B-4D67-B7E6-906DD766EBAC}" dt="2022-01-25T23:14:57.831" v="43" actId="2696"/>
        <pc:sldMkLst>
          <pc:docMk/>
          <pc:sldMk cId="4247491815" sldId="355"/>
        </pc:sldMkLst>
      </pc:sldChg>
      <pc:sldChg chg="del">
        <pc:chgData name="Dapcevich, Sam D (DOT)" userId="1c794abf-66d7-4a72-9651-558dc3f93079" providerId="ADAL" clId="{1B50E0BF-5F7B-4D67-B7E6-906DD766EBAC}" dt="2022-01-25T23:14:54.458" v="42" actId="2696"/>
        <pc:sldMkLst>
          <pc:docMk/>
          <pc:sldMk cId="2332517443" sldId="357"/>
        </pc:sldMkLst>
      </pc:sldChg>
      <pc:sldChg chg="del">
        <pc:chgData name="Dapcevich, Sam D (DOT)" userId="1c794abf-66d7-4a72-9651-558dc3f93079" providerId="ADAL" clId="{1B50E0BF-5F7B-4D67-B7E6-906DD766EBAC}" dt="2022-01-25T23:15:00.624" v="44" actId="2696"/>
        <pc:sldMkLst>
          <pc:docMk/>
          <pc:sldMk cId="1346739877" sldId="3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6BABE48-9395-4289-913A-1B2EE52BDBB9}" type="datetimeFigureOut">
              <a:rPr lang="en-US"/>
              <a:pPr>
                <a:defRPr/>
              </a:pPr>
              <a:t>3/14/2022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E2155ECF-650E-4CE2-B582-3D951E6A650E}" type="slidenum">
              <a:rPr lang="en-US"/>
              <a:pPr>
                <a:defRPr/>
              </a:pPr>
              <a:t>‹#›</a:t>
            </a:fld>
            <a:endParaRPr lang="en-US"/>
          </a:p>
        </p:txBody>
      </p:sp>
    </p:spTree>
    <p:extLst>
      <p:ext uri="{BB962C8B-B14F-4D97-AF65-F5344CB8AC3E}">
        <p14:creationId xmlns:p14="http://schemas.microsoft.com/office/powerpoint/2010/main" val="190445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66441AC6-FC4F-4477-AD48-32AA2210A086}" type="datetimeFigureOut">
              <a:rPr lang="en-US"/>
              <a:pPr>
                <a:defRPr/>
              </a:pPr>
              <a:t>3/14/2022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F855E4D2-B79E-41E5-B5B3-EA5ABB1090A0}" type="slidenum">
              <a:rPr lang="en-US"/>
              <a:pPr>
                <a:defRPr/>
              </a:pPr>
              <a:t>‹#›</a:t>
            </a:fld>
            <a:endParaRPr lang="en-US"/>
          </a:p>
        </p:txBody>
      </p:sp>
    </p:spTree>
    <p:extLst>
      <p:ext uri="{BB962C8B-B14F-4D97-AF65-F5344CB8AC3E}">
        <p14:creationId xmlns:p14="http://schemas.microsoft.com/office/powerpoint/2010/main" val="3928778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1</a:t>
            </a:fld>
            <a:endParaRPr lang="en-US"/>
          </a:p>
        </p:txBody>
      </p:sp>
    </p:spTree>
    <p:extLst>
      <p:ext uri="{BB962C8B-B14F-4D97-AF65-F5344CB8AC3E}">
        <p14:creationId xmlns:p14="http://schemas.microsoft.com/office/powerpoint/2010/main" val="31024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3</a:t>
            </a:fld>
            <a:endParaRPr lang="en-US"/>
          </a:p>
        </p:txBody>
      </p:sp>
    </p:spTree>
    <p:extLst>
      <p:ext uri="{BB962C8B-B14F-4D97-AF65-F5344CB8AC3E}">
        <p14:creationId xmlns:p14="http://schemas.microsoft.com/office/powerpoint/2010/main" val="85338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4</a:t>
            </a:fld>
            <a:endParaRPr lang="en-US"/>
          </a:p>
        </p:txBody>
      </p:sp>
    </p:spTree>
    <p:extLst>
      <p:ext uri="{BB962C8B-B14F-4D97-AF65-F5344CB8AC3E}">
        <p14:creationId xmlns:p14="http://schemas.microsoft.com/office/powerpoint/2010/main" val="251506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5</a:t>
            </a:fld>
            <a:endParaRPr lang="en-US"/>
          </a:p>
        </p:txBody>
      </p:sp>
    </p:spTree>
    <p:extLst>
      <p:ext uri="{BB962C8B-B14F-4D97-AF65-F5344CB8AC3E}">
        <p14:creationId xmlns:p14="http://schemas.microsoft.com/office/powerpoint/2010/main" val="3738399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Tentative Advertise list: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KTN FERRY TERMINAL IMPROVEMENTS – 2.5 to 5.0 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	T</a:t>
            </a:r>
            <a:r>
              <a:rPr lang="en-US" sz="1200" b="0" i="0" kern="1200" dirty="0" smtClean="0">
                <a:solidFill>
                  <a:schemeClr val="tx1"/>
                </a:solidFill>
                <a:effectLst/>
                <a:latin typeface="+mn-lt"/>
                <a:ea typeface="+mn-ea"/>
                <a:cs typeface="+mn-cs"/>
              </a:rPr>
              <a:t>his project encompasses the replacement of an existing vessel berthing and turning dolphins structure, a new 	turning dolphin, refurbishment of </a:t>
            </a:r>
            <a:r>
              <a:rPr lang="en-US" sz="1200" b="0" i="0" kern="1200" dirty="0" err="1" smtClean="0">
                <a:solidFill>
                  <a:schemeClr val="tx1"/>
                </a:solidFill>
                <a:effectLst/>
                <a:latin typeface="+mn-lt"/>
                <a:ea typeface="+mn-ea"/>
                <a:cs typeface="+mn-cs"/>
              </a:rPr>
              <a:t>fendering</a:t>
            </a:r>
            <a:r>
              <a:rPr lang="en-US" sz="1200" b="0" i="0" kern="1200" dirty="0" smtClean="0">
                <a:solidFill>
                  <a:schemeClr val="tx1"/>
                </a:solidFill>
                <a:effectLst/>
                <a:latin typeface="+mn-lt"/>
                <a:ea typeface="+mn-ea"/>
                <a:cs typeface="+mn-cs"/>
              </a:rPr>
              <a:t> and platform components, a new pedestrian cover structure, and the 	placement of </a:t>
            </a:r>
            <a:r>
              <a:rPr lang="en-US" sz="1200" b="0" i="0" kern="1200" dirty="0" err="1" smtClean="0">
                <a:solidFill>
                  <a:schemeClr val="tx1"/>
                </a:solidFill>
                <a:effectLst/>
                <a:latin typeface="+mn-lt"/>
                <a:ea typeface="+mn-ea"/>
                <a:cs typeface="+mn-cs"/>
              </a:rPr>
              <a:t>cathodic</a:t>
            </a:r>
            <a:r>
              <a:rPr lang="en-US" sz="1200" b="0" i="0" kern="1200" dirty="0" smtClean="0">
                <a:solidFill>
                  <a:schemeClr val="tx1"/>
                </a:solidFill>
                <a:effectLst/>
                <a:latin typeface="+mn-lt"/>
                <a:ea typeface="+mn-ea"/>
                <a:cs typeface="+mn-cs"/>
              </a:rPr>
              <a:t> protection anodes.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HSIP KTN STEDMAN &amp; DEERMOUNT ST INTERSECTION SAFETY IMP – $0.5 to $1 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Provide additional illumination at the Stedman/</a:t>
            </a:r>
            <a:r>
              <a:rPr lang="en-US" sz="1200" b="0" i="0" kern="1200" dirty="0" err="1" smtClean="0">
                <a:solidFill>
                  <a:schemeClr val="tx1"/>
                </a:solidFill>
                <a:effectLst/>
                <a:latin typeface="+mn-lt"/>
                <a:ea typeface="+mn-ea"/>
                <a:cs typeface="+mn-cs"/>
              </a:rPr>
              <a:t>Deermount</a:t>
            </a:r>
            <a:r>
              <a:rPr lang="en-US" sz="1200" b="0" i="0" kern="1200" dirty="0" smtClean="0">
                <a:solidFill>
                  <a:schemeClr val="tx1"/>
                </a:solidFill>
                <a:effectLst/>
                <a:latin typeface="+mn-lt"/>
                <a:ea typeface="+mn-ea"/>
                <a:cs typeface="+mn-cs"/>
              </a:rPr>
              <a:t> intersection to achieve a level of luminance that 	meets current DOT&amp;PF standards. Construct a concrete sidewalk </a:t>
            </a:r>
            <a:r>
              <a:rPr lang="en-US" sz="1200" b="0" i="0" kern="1200" dirty="0" err="1" smtClean="0">
                <a:solidFill>
                  <a:schemeClr val="tx1"/>
                </a:solidFill>
                <a:effectLst/>
                <a:latin typeface="+mn-lt"/>
                <a:ea typeface="+mn-ea"/>
                <a:cs typeface="+mn-cs"/>
              </a:rPr>
              <a:t>bulbout</a:t>
            </a:r>
            <a:r>
              <a:rPr lang="en-US" sz="1200" b="0" i="0" kern="1200" dirty="0" smtClean="0">
                <a:solidFill>
                  <a:schemeClr val="tx1"/>
                </a:solidFill>
                <a:effectLst/>
                <a:latin typeface="+mn-lt"/>
                <a:ea typeface="+mn-ea"/>
                <a:cs typeface="+mn-cs"/>
              </a:rPr>
              <a:t> on the Stedman side of the marked 	crosswalk. The </a:t>
            </a:r>
            <a:r>
              <a:rPr lang="en-US" sz="1200" b="0" i="0" kern="1200" dirty="0" err="1" smtClean="0">
                <a:solidFill>
                  <a:schemeClr val="tx1"/>
                </a:solidFill>
                <a:effectLst/>
                <a:latin typeface="+mn-lt"/>
                <a:ea typeface="+mn-ea"/>
                <a:cs typeface="+mn-cs"/>
              </a:rPr>
              <a:t>bulbout</a:t>
            </a:r>
            <a:r>
              <a:rPr lang="en-US" sz="1200" b="0" i="0" kern="1200" dirty="0" smtClean="0">
                <a:solidFill>
                  <a:schemeClr val="tx1"/>
                </a:solidFill>
                <a:effectLst/>
                <a:latin typeface="+mn-lt"/>
                <a:ea typeface="+mn-ea"/>
                <a:cs typeface="+mn-cs"/>
              </a:rPr>
              <a:t> will extend from the existing sidewalk to the edge of the traveled way.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JNU THANE ROAD 189449 - DEC 20 SE PR–$0.5 to $1 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This project is a Permanent Repair (PR) due to flooding that occurred during the December, 2020 storm event in 	</a:t>
            </a:r>
            <a:r>
              <a:rPr lang="en-US" sz="1200" b="0" i="0" kern="1200" dirty="0" err="1" smtClean="0">
                <a:solidFill>
                  <a:schemeClr val="tx1"/>
                </a:solidFill>
                <a:effectLst/>
                <a:latin typeface="+mn-lt"/>
                <a:ea typeface="+mn-ea"/>
                <a:cs typeface="+mn-cs"/>
              </a:rPr>
              <a:t>Southcoast</a:t>
            </a:r>
            <a:r>
              <a:rPr lang="en-US" sz="1200" b="0" i="0" kern="1200" dirty="0" smtClean="0">
                <a:solidFill>
                  <a:schemeClr val="tx1"/>
                </a:solidFill>
                <a:effectLst/>
                <a:latin typeface="+mn-lt"/>
                <a:ea typeface="+mn-ea"/>
                <a:cs typeface="+mn-cs"/>
              </a:rPr>
              <a:t> Region of Alaska. Repairs may include, but are not limited to, asphalt, embankment, geotextile, riprap, 	and drainage. This project repairs a site on Thane Road at </a:t>
            </a:r>
            <a:r>
              <a:rPr lang="en-US" sz="1200" b="0" i="0" kern="1200" dirty="0" err="1" smtClean="0">
                <a:solidFill>
                  <a:schemeClr val="tx1"/>
                </a:solidFill>
                <a:effectLst/>
                <a:latin typeface="+mn-lt"/>
                <a:ea typeface="+mn-ea"/>
                <a:cs typeface="+mn-cs"/>
              </a:rPr>
              <a:t>MPt</a:t>
            </a:r>
            <a:r>
              <a:rPr lang="en-US" sz="1200" b="0" i="0" kern="1200" dirty="0" smtClean="0">
                <a:solidFill>
                  <a:schemeClr val="tx1"/>
                </a:solidFill>
                <a:effectLst/>
                <a:latin typeface="+mn-lt"/>
                <a:ea typeface="+mn-ea"/>
                <a:cs typeface="+mn-cs"/>
              </a:rPr>
              <a:t> 4.4. This is a FEMA funded project which will be 	reimbursed thru RSA with DMVA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SR REGIONWIDE NHS SLOPE STABILIZATION-$0.5 to $1M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This project will construct a maintenance access to a location on the Haines mile 19 debris flow. Construction 	activities include clearing, grubbing, excavation, grading, signage, fabrication of a vehicle access gate, and 	implementation of BMPs.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JNU DOUGLAS HIGHWAY SLOPE STABILIZATION-$1-2.5M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Repair a recent slope failure adjacent to a soldier pile and lagging retaining wall along the Juneau-Douglas 	Highway, in Douglas, Alaska. The purpose of the project is to protect the highway slope from failure due to down 	slope landslide activity out of the ROW by constructing a soldier pile wall.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JNU DOUGLAS HWY STAGE 2 CONSTRUCTION-  $5-10M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Work required for this project includes reconstructing and resurfacing Douglas Highway from about 700 feet 	south of Cordova Street to F Street. Subcontractor type work includes: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Removal and installation of concrete 	gutter and curb &amp; gutters • Removal and installation of concrete sidewalks • Reconstruction of existing accessible 	sidewalk ramps • Replacement and lining of existing culverts and storm drains • New pavement markings • 	Replacement of existing guardrail and bridge transition rail • Repairs to existing Lawson Creek Bridge joints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JNU FRANKLIN AND THANE RESURFACING: TRAM PARKING LOT TO MT. ROBERTS ST - $1-2.5M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Resurface Franklin Street from the Tram parking lot to the intersection of Thane Road and Mt. Roberts Street. 	Subcontractor type work includes: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striping, signs, and concrete ADA improvements</a:t>
            </a:r>
            <a:endParaRPr lang="en-US" sz="1200" b="1" dirty="0" smtClean="0">
              <a:solidFill>
                <a:schemeClr val="tx1">
                  <a:lumMod val="85000"/>
                  <a:lumOff val="1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6</a:t>
            </a:fld>
            <a:endParaRPr lang="en-US"/>
          </a:p>
        </p:txBody>
      </p:sp>
    </p:spTree>
    <p:extLst>
      <p:ext uri="{BB962C8B-B14F-4D97-AF65-F5344CB8AC3E}">
        <p14:creationId xmlns:p14="http://schemas.microsoft.com/office/powerpoint/2010/main" val="2707595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Tentative Advertise list:</a:t>
            </a:r>
          </a:p>
          <a:p>
            <a:pPr marL="0" indent="0">
              <a:spcAft>
                <a:spcPts val="1200"/>
              </a:spcAft>
              <a:buFont typeface="Arial" panose="020B0604020202020204" pitchFamily="34" charset="0"/>
              <a:buNone/>
            </a:pPr>
            <a:r>
              <a:rPr lang="en-US" sz="1200" b="1" dirty="0" smtClean="0">
                <a:solidFill>
                  <a:schemeClr val="tx1">
                    <a:lumMod val="85000"/>
                    <a:lumOff val="15000"/>
                  </a:schemeClr>
                </a:solidFill>
              </a:rPr>
              <a:t>SR DM AIRPOR GATE/FENCE REPAIRS/REPLACEMENT- &lt; $0.2M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	</a:t>
            </a:r>
            <a:r>
              <a:rPr lang="en-US" sz="1200" b="0" i="0" kern="1200" dirty="0" smtClean="0">
                <a:solidFill>
                  <a:schemeClr val="tx1"/>
                </a:solidFill>
                <a:effectLst/>
                <a:latin typeface="+mn-lt"/>
                <a:ea typeface="+mn-ea"/>
                <a:cs typeface="+mn-cs"/>
              </a:rPr>
              <a:t>Replace an existing electric cantilever gate with a new 24’ electric vertical pivot gate on a new concrete foundation at the </a:t>
            </a:r>
            <a:r>
              <a:rPr lang="en-US" sz="1200" b="0" i="0" kern="1200" dirty="0" err="1" smtClean="0">
                <a:solidFill>
                  <a:schemeClr val="tx1"/>
                </a:solidFill>
                <a:effectLst/>
                <a:latin typeface="+mn-lt"/>
                <a:ea typeface="+mn-ea"/>
                <a:cs typeface="+mn-cs"/>
              </a:rPr>
              <a:t>Gustavus</a:t>
            </a:r>
            <a:r>
              <a:rPr lang="en-US" sz="1200" b="0" i="0" kern="1200" dirty="0" smtClean="0">
                <a:solidFill>
                  <a:schemeClr val="tx1"/>
                </a:solidFill>
                <a:effectLst/>
                <a:latin typeface="+mn-lt"/>
                <a:ea typeface="+mn-ea"/>
                <a:cs typeface="+mn-cs"/>
              </a:rPr>
              <a:t> Airport.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HNH SEAPLANE FACILITY DREDGING AND CREEK RELOCATION - $0.5-1M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Relocation of an existing stream bed and conduct dredging under the seaplane mooring float to restore sufficient water depths and/or relocation of the seaplane float structure to deeper water at the same location.</a:t>
            </a:r>
          </a:p>
          <a:p>
            <a:pPr marL="0" indent="0">
              <a:spcAft>
                <a:spcPts val="1200"/>
              </a:spcAft>
              <a:buFont typeface="Arial" panose="020B0604020202020204" pitchFamily="34" charset="0"/>
              <a:buNone/>
            </a:pPr>
            <a:r>
              <a:rPr lang="en-US" sz="1200" b="1" dirty="0" smtClean="0">
                <a:solidFill>
                  <a:schemeClr val="tx1">
                    <a:lumMod val="85000"/>
                    <a:lumOff val="15000"/>
                  </a:schemeClr>
                </a:solidFill>
              </a:rPr>
              <a:t>SIT HALIBUT POINT RD &amp; PETERSON AVE INTERSECTION SAFETY IMPR- $0.5-1M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Provide additional illumination at the Halibut Point Road/Peterson Avenue Intersection to achieve a level of luminance that meets current DOT&amp;PF standards. Modify adjacent roadway lighting as needed to maintain satisfactory continuous illumination. Establish a pass-through crossing to facilitate less challenging pedestrian movements. Improve intersection sight distance by removing utility equipment located in the southeast quadrant of the intersection, acquiring property to remove parking spaces that, when occupied, create sight line obstructions, and modifying access to an apartment building adjacent to the intersection (shorten curb cut). Replace existing S1-1 School signs with W11-2 advance pedestrian warning signs.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JNU EGAN YANDUKIN INTERSECTION IMPROVEMENTS HSIP- $1-2.5M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	Set seasonal speed limit reduction on Egan in the vicinity of the Egan </a:t>
            </a:r>
            <a:r>
              <a:rPr lang="en-US" sz="1200" b="0" i="0" kern="1200" dirty="0" err="1" smtClean="0">
                <a:solidFill>
                  <a:schemeClr val="tx1"/>
                </a:solidFill>
                <a:effectLst/>
                <a:latin typeface="+mn-lt"/>
                <a:ea typeface="+mn-ea"/>
                <a:cs typeface="+mn-cs"/>
              </a:rPr>
              <a:t>Yandukin</a:t>
            </a:r>
            <a:r>
              <a:rPr lang="en-US" sz="1200" b="0" i="0" kern="1200" dirty="0" smtClean="0">
                <a:solidFill>
                  <a:schemeClr val="tx1"/>
                </a:solidFill>
                <a:effectLst/>
                <a:latin typeface="+mn-lt"/>
                <a:ea typeface="+mn-ea"/>
                <a:cs typeface="+mn-cs"/>
              </a:rPr>
              <a:t> intersection. Improve delineation for both left turns on Egan to improve line of sight and reduce travel distance to clear opposing traffic. Improve delineation for the northbound right turn movement from Egan to make it easier for southbound left turn drivers to determine if opposing traffic is executing the right turn or continuing through the intersection.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KING SALMON AIRPORT PERIMETER FENCING UPGRADES- $1-2.5M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Replace/upgrade access controls/gates to meet 49 CFR 1542 requirements. Replace existing fencing as needed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lumMod val="85000"/>
                    <a:lumOff val="15000"/>
                  </a:schemeClr>
                </a:solidFill>
              </a:rPr>
              <a:t>KTN AIRPORT SEAPLANE RAMP AND HAUL OUT REFURBISHMENT - $1-2.5M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Refurbish and/or replace existing seaplane float and haul-out ramp facility at the Ketchikan Airport.</a:t>
            </a:r>
            <a:endParaRPr lang="en-US" sz="1200" b="1" dirty="0" smtClean="0">
              <a:solidFill>
                <a:schemeClr val="tx1">
                  <a:lumMod val="85000"/>
                  <a:lumOff val="1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7</a:t>
            </a:fld>
            <a:endParaRPr lang="en-US"/>
          </a:p>
        </p:txBody>
      </p:sp>
    </p:spTree>
    <p:extLst>
      <p:ext uri="{BB962C8B-B14F-4D97-AF65-F5344CB8AC3E}">
        <p14:creationId xmlns:p14="http://schemas.microsoft.com/office/powerpoint/2010/main" val="46118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mn-lt"/>
                <a:ea typeface="+mn-ea"/>
                <a:cs typeface="+mn-cs"/>
              </a:rPr>
              <a:t>SGY STATE STREET PAVEMENT REHABILITATION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Subcontractor type work includes: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replace curb and gutter in select areas, upgrade curb ramps and vehicular curb cuts to meet ADA standards, stripping, and replace all signs within the project limits.</a:t>
            </a:r>
            <a:endParaRPr lang="en-US" sz="1200" b="1" i="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8</a:t>
            </a:fld>
            <a:endParaRPr lang="en-US"/>
          </a:p>
        </p:txBody>
      </p:sp>
    </p:spTree>
    <p:extLst>
      <p:ext uri="{BB962C8B-B14F-4D97-AF65-F5344CB8AC3E}">
        <p14:creationId xmlns:p14="http://schemas.microsoft.com/office/powerpoint/2010/main" val="2962922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Aft>
                <a:spcPts val="1200"/>
              </a:spcAft>
              <a:buFont typeface="Arial" panose="020B0604020202020204" pitchFamily="34" charset="0"/>
              <a:buChar char="•"/>
            </a:pPr>
            <a:r>
              <a:rPr lang="en-US" sz="1200" b="1" dirty="0" smtClean="0">
                <a:solidFill>
                  <a:schemeClr val="tx1">
                    <a:lumMod val="85000"/>
                    <a:lumOff val="15000"/>
                  </a:schemeClr>
                </a:solidFill>
              </a:rPr>
              <a:t>New Regional Office Engineer – Paige Drayton- DOT.SR.CON.RCCL@alaska.gov</a:t>
            </a:r>
          </a:p>
          <a:p>
            <a:pPr marL="342900" indent="-342900">
              <a:spcAft>
                <a:spcPts val="1200"/>
              </a:spcAft>
              <a:buFont typeface="Arial" panose="020B0604020202020204" pitchFamily="34" charset="0"/>
              <a:buChar char="•"/>
            </a:pPr>
            <a:r>
              <a:rPr lang="en-US" sz="1200" b="1" dirty="0" smtClean="0">
                <a:solidFill>
                  <a:schemeClr val="tx1">
                    <a:lumMod val="85000"/>
                    <a:lumOff val="15000"/>
                  </a:schemeClr>
                </a:solidFill>
              </a:rPr>
              <a:t>Adding a sub-contractor after letting requires approval in section</a:t>
            </a:r>
            <a:r>
              <a:rPr lang="en-US" sz="1200" b="1" baseline="0" dirty="0" smtClean="0">
                <a:solidFill>
                  <a:schemeClr val="tx1">
                    <a:lumMod val="85000"/>
                    <a:lumOff val="15000"/>
                  </a:schemeClr>
                </a:solidFill>
              </a:rPr>
              <a:t> 103 and a 5 day notice.  We will work swiftly to process these request but it will be key to use the e-mail above.</a:t>
            </a:r>
            <a:endParaRPr lang="en-US" sz="1200" b="1" dirty="0" smtClean="0">
              <a:solidFill>
                <a:schemeClr val="tx1">
                  <a:lumMod val="85000"/>
                  <a:lumOff val="15000"/>
                </a:schemeClr>
              </a:solidFill>
            </a:endParaRPr>
          </a:p>
          <a:p>
            <a:pPr marL="342900" indent="-342900">
              <a:spcAft>
                <a:spcPts val="1200"/>
              </a:spcAft>
              <a:buFont typeface="Arial" panose="020B0604020202020204" pitchFamily="34" charset="0"/>
              <a:buChar char="•"/>
            </a:pPr>
            <a:r>
              <a:rPr lang="en-US" sz="1200" b="1" dirty="0" err="1" smtClean="0">
                <a:solidFill>
                  <a:schemeClr val="tx1">
                    <a:lumMod val="85000"/>
                    <a:lumOff val="15000"/>
                  </a:schemeClr>
                </a:solidFill>
              </a:rPr>
              <a:t>AASHTOWare</a:t>
            </a:r>
            <a:r>
              <a:rPr lang="en-US" sz="1200" b="1" dirty="0" smtClean="0">
                <a:solidFill>
                  <a:schemeClr val="tx1">
                    <a:lumMod val="85000"/>
                    <a:lumOff val="15000"/>
                  </a:schemeClr>
                </a:solidFill>
              </a:rPr>
              <a:t> Certified Payroll – Become a user- We have moved to </a:t>
            </a:r>
            <a:r>
              <a:rPr lang="en-US" sz="1200" b="1" dirty="0" err="1" smtClean="0">
                <a:solidFill>
                  <a:schemeClr val="tx1">
                    <a:lumMod val="85000"/>
                    <a:lumOff val="15000"/>
                  </a:schemeClr>
                </a:solidFill>
              </a:rPr>
              <a:t>AASHTO</a:t>
            </a:r>
            <a:r>
              <a:rPr lang="en-US" sz="1200" b="1" baseline="0" dirty="0" err="1" smtClean="0">
                <a:solidFill>
                  <a:schemeClr val="tx1">
                    <a:lumMod val="85000"/>
                    <a:lumOff val="15000"/>
                  </a:schemeClr>
                </a:solidFill>
              </a:rPr>
              <a:t>Ware</a:t>
            </a:r>
            <a:r>
              <a:rPr lang="en-US" sz="1200" b="1" baseline="0" dirty="0" smtClean="0">
                <a:solidFill>
                  <a:schemeClr val="tx1">
                    <a:lumMod val="85000"/>
                    <a:lumOff val="15000"/>
                  </a:schemeClr>
                </a:solidFill>
              </a:rPr>
              <a:t> so it is critical you become a user for Certified </a:t>
            </a:r>
            <a:r>
              <a:rPr lang="en-US" sz="1200" b="1" baseline="0" dirty="0" err="1" smtClean="0">
                <a:solidFill>
                  <a:schemeClr val="tx1">
                    <a:lumMod val="85000"/>
                    <a:lumOff val="15000"/>
                  </a:schemeClr>
                </a:solidFill>
              </a:rPr>
              <a:t>payrole</a:t>
            </a:r>
            <a:r>
              <a:rPr lang="en-US" sz="1200" b="1" baseline="0" dirty="0" smtClean="0">
                <a:solidFill>
                  <a:schemeClr val="tx1">
                    <a:lumMod val="85000"/>
                    <a:lumOff val="15000"/>
                  </a:schemeClr>
                </a:solidFill>
              </a:rPr>
              <a:t>.</a:t>
            </a:r>
            <a:endParaRPr lang="en-US" sz="1200" b="1" dirty="0" smtClean="0">
              <a:solidFill>
                <a:schemeClr val="tx1">
                  <a:lumMod val="85000"/>
                  <a:lumOff val="15000"/>
                </a:schemeClr>
              </a:solidFill>
            </a:endParaRPr>
          </a:p>
          <a:p>
            <a:pPr marL="342900" indent="-342900">
              <a:spcAft>
                <a:spcPts val="1200"/>
              </a:spcAft>
              <a:buFont typeface="Arial" panose="020B0604020202020204" pitchFamily="34" charset="0"/>
              <a:buChar char="•"/>
            </a:pPr>
            <a:r>
              <a:rPr lang="en-US" sz="1200" b="1" dirty="0" smtClean="0">
                <a:solidFill>
                  <a:schemeClr val="tx1">
                    <a:lumMod val="85000"/>
                    <a:lumOff val="15000"/>
                  </a:schemeClr>
                </a:solidFill>
              </a:rPr>
              <a:t>CUF Reviews – We care about protecting the rights of DBE’s and in doing so we preform CUF</a:t>
            </a:r>
            <a:r>
              <a:rPr lang="en-US" sz="1200" b="1" baseline="0" dirty="0" smtClean="0">
                <a:solidFill>
                  <a:schemeClr val="tx1">
                    <a:lumMod val="85000"/>
                    <a:lumOff val="15000"/>
                  </a:schemeClr>
                </a:solidFill>
              </a:rPr>
              <a:t> reviews to ensure your rights are guarded.  I ask that you please let your workers know they may be asked questions as apart of this process on the job with the intent to look after the DBEs.</a:t>
            </a:r>
            <a:endParaRPr lang="en-US" sz="1200" b="1" dirty="0" smtClean="0">
              <a:solidFill>
                <a:schemeClr val="tx1">
                  <a:lumMod val="85000"/>
                  <a:lumOff val="15000"/>
                </a:schemeClr>
              </a:solidFill>
            </a:endParaRPr>
          </a:p>
          <a:p>
            <a:pPr marL="342900" indent="-342900">
              <a:spcAft>
                <a:spcPts val="1200"/>
              </a:spcAft>
              <a:buFont typeface="Arial" panose="020B0604020202020204" pitchFamily="34" charset="0"/>
              <a:buChar char="•"/>
            </a:pPr>
            <a:r>
              <a:rPr lang="en-US" sz="1200" b="1" dirty="0" smtClean="0">
                <a:solidFill>
                  <a:schemeClr val="tx1">
                    <a:lumMod val="85000"/>
                    <a:lumOff val="15000"/>
                  </a:schemeClr>
                </a:solidFill>
              </a:rPr>
              <a:t>Expect more plans sets attached to </a:t>
            </a:r>
            <a:r>
              <a:rPr lang="en-US" sz="1200" b="1" dirty="0" err="1" smtClean="0">
                <a:solidFill>
                  <a:schemeClr val="tx1">
                    <a:lumMod val="85000"/>
                    <a:lumOff val="15000"/>
                  </a:schemeClr>
                </a:solidFill>
              </a:rPr>
              <a:t>Southcoast</a:t>
            </a:r>
            <a:r>
              <a:rPr lang="en-US" sz="1200" b="1" dirty="0" smtClean="0">
                <a:solidFill>
                  <a:schemeClr val="tx1">
                    <a:lumMod val="85000"/>
                    <a:lumOff val="15000"/>
                  </a:schemeClr>
                </a:solidFill>
              </a:rPr>
              <a:t> Projects on the Tentative Advertise list. – This is a recent change for us but</a:t>
            </a:r>
            <a:r>
              <a:rPr lang="en-US" sz="1200" b="1" baseline="0" dirty="0" smtClean="0">
                <a:solidFill>
                  <a:schemeClr val="tx1">
                    <a:lumMod val="85000"/>
                    <a:lumOff val="15000"/>
                  </a:schemeClr>
                </a:solidFill>
              </a:rPr>
              <a:t> should be going into effect as reviews come on line over the coming months.  Really want you to understand the nature of upcoming work.</a:t>
            </a:r>
            <a:endParaRPr lang="en-US" sz="1200" b="1" dirty="0" smtClean="0">
              <a:solidFill>
                <a:schemeClr val="tx1">
                  <a:lumMod val="85000"/>
                  <a:lumOff val="15000"/>
                </a:schemeClr>
              </a:solidFill>
            </a:endParaRPr>
          </a:p>
          <a:p>
            <a:pPr marL="342900" indent="-342900">
              <a:spcAft>
                <a:spcPts val="1200"/>
              </a:spcAft>
              <a:buFont typeface="Arial" panose="020B0604020202020204" pitchFamily="34" charset="0"/>
              <a:buChar char="•"/>
            </a:pPr>
            <a:r>
              <a:rPr lang="en-US" sz="1200" b="1" dirty="0" smtClean="0">
                <a:solidFill>
                  <a:schemeClr val="tx1">
                    <a:lumMod val="85000"/>
                    <a:lumOff val="15000"/>
                  </a:schemeClr>
                </a:solidFill>
              </a:rPr>
              <a:t>Have a question, Give us a call. -  There are people on the line designers who can answer questions and also like to learn from</a:t>
            </a:r>
            <a:r>
              <a:rPr lang="en-US" sz="1200" b="1" baseline="0" dirty="0" smtClean="0">
                <a:solidFill>
                  <a:schemeClr val="tx1">
                    <a:lumMod val="85000"/>
                    <a:lumOff val="15000"/>
                  </a:schemeClr>
                </a:solidFill>
              </a:rPr>
              <a:t> you too.  Please take us up on this offer if you see something in our plan sets to have a </a:t>
            </a:r>
            <a:r>
              <a:rPr lang="en-US" sz="1200" b="1" baseline="0" dirty="0" err="1" smtClean="0">
                <a:solidFill>
                  <a:schemeClr val="tx1">
                    <a:lumMod val="85000"/>
                    <a:lumOff val="15000"/>
                  </a:schemeClr>
                </a:solidFill>
              </a:rPr>
              <a:t>converstation</a:t>
            </a:r>
            <a:r>
              <a:rPr lang="en-US" sz="1200" b="1" baseline="0" dirty="0" smtClean="0">
                <a:solidFill>
                  <a:schemeClr val="tx1">
                    <a:lumMod val="85000"/>
                    <a:lumOff val="15000"/>
                  </a:schemeClr>
                </a:solidFill>
              </a:rPr>
              <a:t>.</a:t>
            </a:r>
            <a:endParaRPr lang="en-US" sz="1200" b="1" dirty="0" smtClean="0">
              <a:solidFill>
                <a:schemeClr val="tx1">
                  <a:lumMod val="85000"/>
                  <a:lumOff val="1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55E4D2-B79E-41E5-B5B3-EA5ABB1090A0}" type="slidenum">
              <a:rPr lang="en-US" smtClean="0"/>
              <a:pPr>
                <a:defRPr/>
              </a:pPr>
              <a:t>9</a:t>
            </a:fld>
            <a:endParaRPr lang="en-US"/>
          </a:p>
        </p:txBody>
      </p:sp>
    </p:spTree>
    <p:extLst>
      <p:ext uri="{BB962C8B-B14F-4D97-AF65-F5344CB8AC3E}">
        <p14:creationId xmlns:p14="http://schemas.microsoft.com/office/powerpoint/2010/main" val="267018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
        <p:nvSpPr>
          <p:cNvPr id="14" name="Footer Placeholder 3"/>
          <p:cNvSpPr txBox="1">
            <a:spLocks/>
          </p:cNvSpPr>
          <p:nvPr userDrawn="1"/>
        </p:nvSpPr>
        <p:spPr>
          <a:xfrm>
            <a:off x="247650" y="6583680"/>
            <a:ext cx="8896350" cy="274320"/>
          </a:xfrm>
          <a:prstGeom prst="rect">
            <a:avLst/>
          </a:prstGeom>
          <a:gradFill flip="none" rotWithShape="1">
            <a:gsLst>
              <a:gs pos="100000">
                <a:srgbClr val="FFFFFF">
                  <a:alpha val="50000"/>
                </a:srgbClr>
              </a:gs>
              <a:gs pos="0">
                <a:schemeClr val="bg1"/>
              </a:gs>
              <a:gs pos="0">
                <a:schemeClr val="bg1">
                  <a:alpha val="0"/>
                </a:schemeClr>
              </a:gs>
            </a:gsLst>
            <a:lin ang="0" scaled="1"/>
            <a:tileRect/>
          </a:gradFill>
        </p:spPr>
        <p:txBody>
          <a:bodyPr vert="horz" lIns="91440" tIns="45720" rIns="91440" bIns="45720" rtlCol="0" anchor="ctr"/>
          <a:lstStyle>
            <a:defPPr>
              <a:defRPr lang="en-US"/>
            </a:defPPr>
            <a:lvl1pPr algn="ctr" rtl="0" fontAlgn="auto">
              <a:spcBef>
                <a:spcPts val="0"/>
              </a:spcBef>
              <a:spcAft>
                <a:spcPts val="0"/>
              </a:spcAft>
              <a:defRPr sz="1200" b="0" kern="1200">
                <a:solidFill>
                  <a:schemeClr val="bg1"/>
                </a:solidFill>
                <a:latin typeface="+mj-lt"/>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r">
              <a:defRPr/>
            </a:pPr>
            <a:r>
              <a:rPr lang="en-US" sz="1200" b="0" i="0" dirty="0">
                <a:solidFill>
                  <a:schemeClr val="tx1">
                    <a:lumMod val="85000"/>
                    <a:lumOff val="15000"/>
                  </a:schemeClr>
                </a:solidFill>
              </a:rPr>
              <a:t>Our </a:t>
            </a:r>
            <a:r>
              <a:rPr lang="en-US" sz="1200" b="0" i="0" baseline="0" dirty="0">
                <a:solidFill>
                  <a:schemeClr val="tx1">
                    <a:lumMod val="85000"/>
                    <a:lumOff val="15000"/>
                  </a:schemeClr>
                </a:solidFill>
              </a:rPr>
              <a:t>mission is to </a:t>
            </a:r>
            <a:r>
              <a:rPr lang="en-US" sz="1200" b="1" i="1" dirty="0">
                <a:solidFill>
                  <a:schemeClr val="tx1">
                    <a:lumMod val="85000"/>
                    <a:lumOff val="15000"/>
                  </a:schemeClr>
                </a:solidFill>
              </a:rPr>
              <a:t>Keep Alaska Moving</a:t>
            </a:r>
            <a:r>
              <a:rPr lang="en-US" sz="1200" b="1" dirty="0">
                <a:solidFill>
                  <a:schemeClr val="tx1">
                    <a:lumMod val="85000"/>
                    <a:lumOff val="15000"/>
                  </a:schemeClr>
                </a:solidFill>
              </a:rPr>
              <a:t> </a:t>
            </a:r>
            <a:r>
              <a:rPr lang="en-US" sz="1200" dirty="0">
                <a:solidFill>
                  <a:schemeClr val="tx1">
                    <a:lumMod val="85000"/>
                    <a:lumOff val="15000"/>
                  </a:schemeClr>
                </a:solidFill>
              </a:rPr>
              <a:t>through service and infrastructure.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200" y="2209800"/>
            <a:ext cx="990600" cy="990600"/>
          </a:xfrm>
          <a:prstGeom prst="rect">
            <a:avLst/>
          </a:prstGeom>
        </p:spPr>
      </p:pic>
      <p:sp>
        <p:nvSpPr>
          <p:cNvPr id="17" name="Title 1"/>
          <p:cNvSpPr txBox="1">
            <a:spLocks/>
          </p:cNvSpPr>
          <p:nvPr userDrawn="1"/>
        </p:nvSpPr>
        <p:spPr>
          <a:xfrm>
            <a:off x="2590800" y="3200400"/>
            <a:ext cx="6553200" cy="990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700" dirty="0">
                <a:ln w="12700">
                  <a:noFill/>
                </a:ln>
                <a:solidFill>
                  <a:srgbClr val="4A4646"/>
                </a:solidFill>
                <a:effectLst/>
                <a:ea typeface="+mj-ea"/>
                <a:cs typeface="+mj-cs"/>
              </a:rPr>
              <a:t>Alaska Department of Transportation &amp; Public Facilities</a:t>
            </a:r>
          </a:p>
        </p:txBody>
      </p:sp>
    </p:spTree>
    <p:extLst>
      <p:ext uri="{BB962C8B-B14F-4D97-AF65-F5344CB8AC3E}">
        <p14:creationId xmlns:p14="http://schemas.microsoft.com/office/powerpoint/2010/main" val="2126119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title bar">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85850"/>
          </a:xfrm>
          <a:prstGeom prst="rect">
            <a:avLst/>
          </a:prstGeom>
        </p:spPr>
      </p:pic>
      <p:sp>
        <p:nvSpPr>
          <p:cNvPr id="19" name="Title 1"/>
          <p:cNvSpPr>
            <a:spLocks noGrp="1"/>
          </p:cNvSpPr>
          <p:nvPr>
            <p:ph type="title"/>
          </p:nvPr>
        </p:nvSpPr>
        <p:spPr>
          <a:xfrm>
            <a:off x="0" y="0"/>
            <a:ext cx="9144000" cy="1085850"/>
          </a:xfrm>
          <a:noFill/>
        </p:spPr>
        <p:txBody>
          <a:bodyPr/>
          <a:lstStyle>
            <a:lvl1pPr>
              <a:defRPr>
                <a:solidFill>
                  <a:schemeClr val="tx1">
                    <a:lumMod val="75000"/>
                    <a:lumOff val="25000"/>
                  </a:schemeClr>
                </a:solidFill>
              </a:defRPr>
            </a:lvl1pPr>
          </a:lstStyle>
          <a:p>
            <a:r>
              <a:rPr lang="en-US" dirty="0"/>
              <a:t>Click to edit Master title style</a:t>
            </a:r>
          </a:p>
        </p:txBody>
      </p:sp>
      <p:sp>
        <p:nvSpPr>
          <p:cNvPr id="21" name="Slide Number Placeholder 4"/>
          <p:cNvSpPr txBox="1">
            <a:spLocks/>
          </p:cNvSpPr>
          <p:nvPr userDrawn="1"/>
        </p:nvSpPr>
        <p:spPr>
          <a:xfrm>
            <a:off x="8458200" y="6675120"/>
            <a:ext cx="685800" cy="182880"/>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
        <p:nvSpPr>
          <p:cNvPr id="5" name="Text Placeholder 2"/>
          <p:cNvSpPr>
            <a:spLocks noGrp="1"/>
          </p:cNvSpPr>
          <p:nvPr>
            <p:ph idx="1"/>
          </p:nvPr>
        </p:nvSpPr>
        <p:spPr bwMode="auto">
          <a:xfrm>
            <a:off x="152400" y="1146048"/>
            <a:ext cx="8839200" cy="540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Slide Number Placeholder 3"/>
          <p:cNvSpPr>
            <a:spLocks noGrp="1"/>
          </p:cNvSpPr>
          <p:nvPr>
            <p:ph type="sldNum" sz="quarter" idx="10"/>
          </p:nvPr>
        </p:nvSpPr>
        <p:spPr/>
        <p:txBody>
          <a:bodyPr/>
          <a:lstStyle/>
          <a:p>
            <a:pPr>
              <a:defRPr/>
            </a:pPr>
            <a:fld id="{A98B6FD7-91B3-4D10-B688-973CF5EAA776}" type="slidenum">
              <a:rPr lang="en-US" smtClean="0"/>
              <a:pPr>
                <a:defRPr/>
              </a:pPr>
              <a:t>‹#›</a:t>
            </a:fld>
            <a:endParaRPr lang="en-US" dirty="0"/>
          </a:p>
        </p:txBody>
      </p:sp>
    </p:spTree>
    <p:extLst>
      <p:ext uri="{BB962C8B-B14F-4D97-AF65-F5344CB8AC3E}">
        <p14:creationId xmlns:p14="http://schemas.microsoft.com/office/powerpoint/2010/main" val="340706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Slide Number Placeholder 4"/>
          <p:cNvSpPr txBox="1">
            <a:spLocks/>
          </p:cNvSpPr>
          <p:nvPr userDrawn="1"/>
        </p:nvSpPr>
        <p:spPr>
          <a:xfrm>
            <a:off x="8458200" y="6675120"/>
            <a:ext cx="685800" cy="182880"/>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
        <p:nvSpPr>
          <p:cNvPr id="9" name="Title 1"/>
          <p:cNvSpPr>
            <a:spLocks noGrp="1"/>
          </p:cNvSpPr>
          <p:nvPr>
            <p:ph type="title"/>
          </p:nvPr>
        </p:nvSpPr>
        <p:spPr>
          <a:xfrm>
            <a:off x="0" y="0"/>
            <a:ext cx="9144000" cy="1085850"/>
          </a:xfrm>
          <a:noFill/>
        </p:spPr>
        <p:txBody>
          <a:bodyPr/>
          <a:lstStyle/>
          <a:p>
            <a:r>
              <a:rPr lang="en-US" dirty="0"/>
              <a:t>Click to edit Master title style</a:t>
            </a:r>
          </a:p>
        </p:txBody>
      </p:sp>
    </p:spTree>
    <p:extLst>
      <p:ext uri="{BB962C8B-B14F-4D97-AF65-F5344CB8AC3E}">
        <p14:creationId xmlns:p14="http://schemas.microsoft.com/office/powerpoint/2010/main" val="6051857"/>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Date Placeholder 2"/>
          <p:cNvSpPr txBox="1">
            <a:spLocks/>
          </p:cNvSpPr>
          <p:nvPr userDrawn="1"/>
        </p:nvSpPr>
        <p:spPr>
          <a:xfrm>
            <a:off x="0" y="6556248"/>
            <a:ext cx="2133600" cy="301752"/>
          </a:xfrm>
          <a:prstGeom prst="rect">
            <a:avLst/>
          </a:prstGeom>
        </p:spPr>
        <p:txBody>
          <a:bodyPr vert="horz" lIns="91440" tIns="45720" rIns="91440" bIns="45720" rtlCol="0" anchor="ctr"/>
          <a:lstStyle>
            <a:defPPr>
              <a:defRPr lang="en-US"/>
            </a:defPPr>
            <a:lvl1pPr algn="l"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B8BD35A-75FA-4A87-B6E6-46918E379BB4}" type="datetimeFigureOut">
              <a:rPr lang="en-US" smtClean="0"/>
              <a:pPr>
                <a:defRPr/>
              </a:pPr>
              <a:t>3/14/2022</a:t>
            </a:fld>
            <a:endParaRPr lang="en-US" dirty="0"/>
          </a:p>
        </p:txBody>
      </p:sp>
      <p:sp>
        <p:nvSpPr>
          <p:cNvPr id="11" name="Slide Number Placeholder 4"/>
          <p:cNvSpPr txBox="1">
            <a:spLocks/>
          </p:cNvSpPr>
          <p:nvPr userDrawn="1"/>
        </p:nvSpPr>
        <p:spPr>
          <a:xfrm>
            <a:off x="7010400" y="6556248"/>
            <a:ext cx="2133600" cy="301752"/>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Tree>
    <p:extLst>
      <p:ext uri="{BB962C8B-B14F-4D97-AF65-F5344CB8AC3E}">
        <p14:creationId xmlns:p14="http://schemas.microsoft.com/office/powerpoint/2010/main" val="124903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10" name="Date Placeholder 2"/>
          <p:cNvSpPr txBox="1">
            <a:spLocks/>
          </p:cNvSpPr>
          <p:nvPr userDrawn="1"/>
        </p:nvSpPr>
        <p:spPr>
          <a:xfrm>
            <a:off x="0" y="6556248"/>
            <a:ext cx="2133600" cy="301752"/>
          </a:xfrm>
          <a:prstGeom prst="rect">
            <a:avLst/>
          </a:prstGeom>
        </p:spPr>
        <p:txBody>
          <a:bodyPr vert="horz" lIns="91440" tIns="45720" rIns="91440" bIns="45720" rtlCol="0" anchor="ctr"/>
          <a:lstStyle>
            <a:defPPr>
              <a:defRPr lang="en-US"/>
            </a:defPPr>
            <a:lvl1pPr algn="l"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B8BD35A-75FA-4A87-B6E6-46918E379BB4}" type="datetimeFigureOut">
              <a:rPr lang="en-US" smtClean="0"/>
              <a:pPr>
                <a:defRPr/>
              </a:pPr>
              <a:t>3/14/2022</a:t>
            </a:fld>
            <a:endParaRPr lang="en-US" dirty="0"/>
          </a:p>
        </p:txBody>
      </p:sp>
      <p:sp>
        <p:nvSpPr>
          <p:cNvPr id="11" name="Slide Number Placeholder 4"/>
          <p:cNvSpPr txBox="1">
            <a:spLocks/>
          </p:cNvSpPr>
          <p:nvPr userDrawn="1"/>
        </p:nvSpPr>
        <p:spPr>
          <a:xfrm>
            <a:off x="7010400" y="6556248"/>
            <a:ext cx="2133600" cy="301752"/>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Tree>
    <p:extLst>
      <p:ext uri="{BB962C8B-B14F-4D97-AF65-F5344CB8AC3E}">
        <p14:creationId xmlns:p14="http://schemas.microsoft.com/office/powerpoint/2010/main" val="360443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10" name="Date Placeholder 2"/>
          <p:cNvSpPr txBox="1">
            <a:spLocks/>
          </p:cNvSpPr>
          <p:nvPr userDrawn="1"/>
        </p:nvSpPr>
        <p:spPr>
          <a:xfrm>
            <a:off x="0" y="6556248"/>
            <a:ext cx="2133600" cy="301752"/>
          </a:xfrm>
          <a:prstGeom prst="rect">
            <a:avLst/>
          </a:prstGeom>
        </p:spPr>
        <p:txBody>
          <a:bodyPr vert="horz" lIns="91440" tIns="45720" rIns="91440" bIns="45720" rtlCol="0" anchor="ctr"/>
          <a:lstStyle>
            <a:defPPr>
              <a:defRPr lang="en-US"/>
            </a:defPPr>
            <a:lvl1pPr algn="l"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6B8BD35A-75FA-4A87-B6E6-46918E379BB4}" type="datetimeFigureOut">
              <a:rPr lang="en-US" smtClean="0"/>
              <a:pPr>
                <a:defRPr/>
              </a:pPr>
              <a:t>3/14/2022</a:t>
            </a:fld>
            <a:endParaRPr lang="en-US" dirty="0"/>
          </a:p>
        </p:txBody>
      </p:sp>
      <p:sp>
        <p:nvSpPr>
          <p:cNvPr id="11" name="Slide Number Placeholder 4"/>
          <p:cNvSpPr txBox="1">
            <a:spLocks/>
          </p:cNvSpPr>
          <p:nvPr userDrawn="1"/>
        </p:nvSpPr>
        <p:spPr>
          <a:xfrm>
            <a:off x="7010400" y="6556248"/>
            <a:ext cx="2133600" cy="301752"/>
          </a:xfrm>
          <a:prstGeom prst="rect">
            <a:avLst/>
          </a:prstGeom>
        </p:spPr>
        <p:txBody>
          <a:bodyPr vert="horz" lIns="91440" tIns="45720" rIns="91440" bIns="45720" rtlCol="0" anchor="ctr"/>
          <a:lstStyle>
            <a:defPPr>
              <a:defRPr lang="en-US"/>
            </a:defPPr>
            <a:lvl1pPr algn="r" rtl="0" fontAlgn="auto">
              <a:spcBef>
                <a:spcPts val="0"/>
              </a:spcBef>
              <a:spcAft>
                <a:spcPts val="0"/>
              </a:spcAft>
              <a:defRPr sz="800" kern="120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0DFB3D18-987C-4A6B-9D8A-0028CE06E048}" type="slidenum">
              <a:rPr lang="en-US" smtClean="0"/>
              <a:pPr>
                <a:defRPr/>
              </a:pPr>
              <a:t>‹#›</a:t>
            </a:fld>
            <a:endParaRPr lang="en-US" dirty="0"/>
          </a:p>
        </p:txBody>
      </p:sp>
    </p:spTree>
    <p:extLst>
      <p:ext uri="{BB962C8B-B14F-4D97-AF65-F5344CB8AC3E}">
        <p14:creationId xmlns:p14="http://schemas.microsoft.com/office/powerpoint/2010/main" val="421076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946648"/>
            <a:ext cx="9144000" cy="914400"/>
          </a:xfrm>
          <a:prstGeom prst="rect">
            <a:avLst/>
          </a:prstGeom>
        </p:spPr>
      </p:pic>
      <p:sp>
        <p:nvSpPr>
          <p:cNvPr id="1027" name="Title Placeholder 1"/>
          <p:cNvSpPr>
            <a:spLocks noGrp="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152400" y="917448"/>
            <a:ext cx="8839200" cy="563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458200" y="6675120"/>
            <a:ext cx="685800" cy="182880"/>
          </a:xfrm>
          <a:prstGeom prst="rect">
            <a:avLst/>
          </a:prstGeom>
        </p:spPr>
        <p:txBody>
          <a:bodyPr vert="horz" lIns="91440" tIns="45720" rIns="91440" bIns="45720" rtlCol="0" anchor="ctr"/>
          <a:lstStyle>
            <a:lvl1pPr algn="r" fontAlgn="auto">
              <a:spcBef>
                <a:spcPts val="0"/>
              </a:spcBef>
              <a:spcAft>
                <a:spcPts val="0"/>
              </a:spcAft>
              <a:defRPr sz="800">
                <a:solidFill>
                  <a:schemeClr val="bg1"/>
                </a:solidFill>
                <a:latin typeface="Arial" pitchFamily="34" charset="0"/>
                <a:cs typeface="Arial" pitchFamily="34" charset="0"/>
              </a:defRPr>
            </a:lvl1pPr>
          </a:lstStyle>
          <a:p>
            <a:pPr>
              <a:defRPr/>
            </a:pPr>
            <a:fld id="{A98B6FD7-91B3-4D10-B688-973CF5EAA776}" type="slidenum">
              <a:rPr lang="en-US"/>
              <a:pPr>
                <a:defRPr/>
              </a:pPr>
              <a:t>‹#›</a:t>
            </a:fld>
            <a:endParaRPr lang="en-US" dirty="0"/>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Tree>
  </p:cSld>
  <p:clrMap bg1="lt1" tx1="dk1" bg2="lt2" tx2="dk2" accent1="accent1" accent2="accent2" accent3="accent3" accent4="accent4" accent5="accent5" accent6="accent6" hlink="hlink" folHlink="folHlink"/>
  <p:sldLayoutIdLst>
    <p:sldLayoutId id="2147483687" r:id="rId1"/>
    <p:sldLayoutId id="2147483692" r:id="rId2"/>
    <p:sldLayoutId id="2147483694" r:id="rId3"/>
    <p:sldLayoutId id="2147483695" r:id="rId4"/>
    <p:sldLayoutId id="2147483725" r:id="rId5"/>
    <p:sldLayoutId id="2147483726" r:id="rId6"/>
  </p:sldLayoutIdLst>
  <p:txStyles>
    <p:titleStyle>
      <a:lvl1pPr algn="ctr" rtl="0" eaLnBrk="1" fontAlgn="base" hangingPunct="1">
        <a:spcBef>
          <a:spcPct val="0"/>
        </a:spcBef>
        <a:spcAft>
          <a:spcPct val="0"/>
        </a:spcAft>
        <a:defRPr sz="3200" kern="1200">
          <a:solidFill>
            <a:schemeClr val="tx1">
              <a:lumMod val="75000"/>
              <a:lumOff val="25000"/>
            </a:schemeClr>
          </a:solidFill>
          <a:latin typeface="Arial Black" pitchFamily="34" charset="0"/>
          <a:ea typeface="+mj-ea"/>
          <a:cs typeface="+mj-cs"/>
        </a:defRPr>
      </a:lvl1pPr>
      <a:lvl2pPr algn="ctr" rtl="0" eaLnBrk="1" fontAlgn="base" hangingPunct="1">
        <a:spcBef>
          <a:spcPct val="0"/>
        </a:spcBef>
        <a:spcAft>
          <a:spcPct val="0"/>
        </a:spcAft>
        <a:defRPr sz="3800">
          <a:solidFill>
            <a:schemeClr val="tx1"/>
          </a:solidFill>
          <a:latin typeface="Arial Black" pitchFamily="34" charset="0"/>
        </a:defRPr>
      </a:lvl2pPr>
      <a:lvl3pPr algn="ctr" rtl="0" eaLnBrk="1" fontAlgn="base" hangingPunct="1">
        <a:spcBef>
          <a:spcPct val="0"/>
        </a:spcBef>
        <a:spcAft>
          <a:spcPct val="0"/>
        </a:spcAft>
        <a:defRPr sz="3800">
          <a:solidFill>
            <a:schemeClr val="tx1"/>
          </a:solidFill>
          <a:latin typeface="Arial Black" pitchFamily="34" charset="0"/>
        </a:defRPr>
      </a:lvl3pPr>
      <a:lvl4pPr algn="ctr" rtl="0" eaLnBrk="1" fontAlgn="base" hangingPunct="1">
        <a:spcBef>
          <a:spcPct val="0"/>
        </a:spcBef>
        <a:spcAft>
          <a:spcPct val="0"/>
        </a:spcAft>
        <a:defRPr sz="3800">
          <a:solidFill>
            <a:schemeClr val="tx1"/>
          </a:solidFill>
          <a:latin typeface="Arial Black" pitchFamily="34" charset="0"/>
        </a:defRPr>
      </a:lvl4pPr>
      <a:lvl5pPr algn="ctr" rtl="0" eaLnBrk="1" fontAlgn="base" hangingPunct="1">
        <a:spcBef>
          <a:spcPct val="0"/>
        </a:spcBef>
        <a:spcAft>
          <a:spcPct val="0"/>
        </a:spcAft>
        <a:defRPr sz="3800">
          <a:solidFill>
            <a:schemeClr val="tx1"/>
          </a:solidFill>
          <a:latin typeface="Arial Black" pitchFamily="34" charset="0"/>
        </a:defRPr>
      </a:lvl5pPr>
      <a:lvl6pPr marL="457200" algn="ctr" rtl="0" eaLnBrk="1" fontAlgn="base" hangingPunct="1">
        <a:spcBef>
          <a:spcPct val="0"/>
        </a:spcBef>
        <a:spcAft>
          <a:spcPct val="0"/>
        </a:spcAft>
        <a:defRPr sz="3800">
          <a:solidFill>
            <a:schemeClr val="tx1"/>
          </a:solidFill>
          <a:latin typeface="Arial Black" pitchFamily="34" charset="0"/>
        </a:defRPr>
      </a:lvl6pPr>
      <a:lvl7pPr marL="914400" algn="ctr" rtl="0" eaLnBrk="1" fontAlgn="base" hangingPunct="1">
        <a:spcBef>
          <a:spcPct val="0"/>
        </a:spcBef>
        <a:spcAft>
          <a:spcPct val="0"/>
        </a:spcAft>
        <a:defRPr sz="3800">
          <a:solidFill>
            <a:schemeClr val="tx1"/>
          </a:solidFill>
          <a:latin typeface="Arial Black" pitchFamily="34" charset="0"/>
        </a:defRPr>
      </a:lvl7pPr>
      <a:lvl8pPr marL="1371600" algn="ctr" rtl="0" eaLnBrk="1" fontAlgn="base" hangingPunct="1">
        <a:spcBef>
          <a:spcPct val="0"/>
        </a:spcBef>
        <a:spcAft>
          <a:spcPct val="0"/>
        </a:spcAft>
        <a:defRPr sz="3800">
          <a:solidFill>
            <a:schemeClr val="tx1"/>
          </a:solidFill>
          <a:latin typeface="Arial Black" pitchFamily="34" charset="0"/>
        </a:defRPr>
      </a:lvl8pPr>
      <a:lvl9pPr marL="1828800" algn="ctr" rtl="0" eaLnBrk="1" fontAlgn="base" hangingPunct="1">
        <a:spcBef>
          <a:spcPct val="0"/>
        </a:spcBef>
        <a:spcAft>
          <a:spcPct val="0"/>
        </a:spcAft>
        <a:defRPr sz="3800">
          <a:solidFill>
            <a:schemeClr val="tx1"/>
          </a:solidFill>
          <a:latin typeface="Arial Black" pitchFamily="34" charset="0"/>
        </a:defRPr>
      </a:lvl9pPr>
    </p:titleStyle>
    <p:bodyStyle>
      <a:lvl1pPr marL="228600" indent="-228600" algn="l" rtl="0" eaLnBrk="1" fontAlgn="base" hangingPunct="1">
        <a:spcBef>
          <a:spcPct val="20000"/>
        </a:spcBef>
        <a:spcAft>
          <a:spcPct val="0"/>
        </a:spcAft>
        <a:buClr>
          <a:schemeClr val="tx1">
            <a:lumMod val="65000"/>
            <a:lumOff val="35000"/>
          </a:schemeClr>
        </a:buClr>
        <a:buSzPct val="100000"/>
        <a:buFont typeface="Arial" charset="0"/>
        <a:buChar char="•"/>
        <a:defRPr sz="2800" kern="1200">
          <a:solidFill>
            <a:schemeClr val="tx1"/>
          </a:solidFill>
          <a:latin typeface="+mn-lt"/>
          <a:ea typeface="+mn-ea"/>
          <a:cs typeface="Arial" pitchFamily="34" charset="0"/>
        </a:defRPr>
      </a:lvl1pPr>
      <a:lvl2pPr marL="685800" indent="-228600" algn="l" rtl="0" eaLnBrk="1" fontAlgn="base" hangingPunct="1">
        <a:spcBef>
          <a:spcPct val="20000"/>
        </a:spcBef>
        <a:spcAft>
          <a:spcPct val="0"/>
        </a:spcAft>
        <a:buClr>
          <a:schemeClr val="tx1">
            <a:lumMod val="50000"/>
            <a:lumOff val="50000"/>
          </a:schemeClr>
        </a:buClr>
        <a:buSzPct val="80000"/>
        <a:buFont typeface="Wingdings" pitchFamily="2" charset="2"/>
        <a:buChar char="§"/>
        <a:defRPr sz="2600" kern="1200">
          <a:solidFill>
            <a:schemeClr val="tx1"/>
          </a:solidFill>
          <a:latin typeface="+mn-lt"/>
          <a:ea typeface="+mn-ea"/>
          <a:cs typeface="Arial" pitchFamily="34" charset="0"/>
        </a:defRPr>
      </a:lvl2pPr>
      <a:lvl3pPr marL="1143000" indent="-228600" algn="l" rtl="0" eaLnBrk="1" fontAlgn="base" hangingPunct="1">
        <a:spcBef>
          <a:spcPct val="20000"/>
        </a:spcBef>
        <a:spcAft>
          <a:spcPct val="0"/>
        </a:spcAft>
        <a:buClr>
          <a:schemeClr val="tx1">
            <a:lumMod val="65000"/>
            <a:lumOff val="35000"/>
          </a:schemeClr>
        </a:buClr>
        <a:buFont typeface="Arial" charset="0"/>
        <a:buChar char="•"/>
        <a:defRPr sz="2400" kern="1200">
          <a:solidFill>
            <a:schemeClr val="tx1"/>
          </a:solidFill>
          <a:latin typeface="+mn-lt"/>
          <a:ea typeface="+mn-ea"/>
          <a:cs typeface="Arial" pitchFamily="34" charset="0"/>
        </a:defRPr>
      </a:lvl3pPr>
      <a:lvl4pPr marL="1600200" indent="-228600" algn="l" rtl="0" eaLnBrk="1" fontAlgn="base" hangingPunct="1">
        <a:spcBef>
          <a:spcPct val="20000"/>
        </a:spcBef>
        <a:spcAft>
          <a:spcPct val="0"/>
        </a:spcAft>
        <a:buClr>
          <a:schemeClr val="tx1">
            <a:lumMod val="50000"/>
            <a:lumOff val="50000"/>
          </a:schemeClr>
        </a:buClr>
        <a:buSzPct val="80000"/>
        <a:buFont typeface="Wingdings" pitchFamily="2" charset="2"/>
        <a:buChar char=""/>
        <a:defRPr sz="2200" kern="1200">
          <a:solidFill>
            <a:schemeClr val="tx1"/>
          </a:solidFill>
          <a:latin typeface="+mn-lt"/>
          <a:ea typeface="+mn-ea"/>
          <a:cs typeface="Arial" pitchFamily="34" charset="0"/>
        </a:defRPr>
      </a:lvl4pPr>
      <a:lvl5pPr marL="2057400" indent="-228600" algn="l" rtl="0" eaLnBrk="1" fontAlgn="base" hangingPunct="1">
        <a:spcBef>
          <a:spcPct val="20000"/>
        </a:spcBef>
        <a:spcAft>
          <a:spcPct val="0"/>
        </a:spcAft>
        <a:buClr>
          <a:srgbClr val="7F7F7F"/>
        </a:buClr>
        <a:buSzPct val="95000"/>
        <a:buFont typeface="Arial"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600200" y="4382247"/>
            <a:ext cx="7543800" cy="1752600"/>
          </a:xfrm>
          <a:prstGeom prst="rect">
            <a:avLst/>
          </a:prstGeom>
          <a:noFill/>
        </p:spPr>
        <p:txBody>
          <a:bodyPr/>
          <a:lstStyle>
            <a:lvl1pPr>
              <a:defRPr sz="3100" baseline="0">
                <a:ln w="12700">
                  <a:solidFill>
                    <a:schemeClr val="tx1"/>
                  </a:solidFill>
                </a:ln>
                <a:gradFill>
                  <a:gsLst>
                    <a:gs pos="0">
                      <a:schemeClr val="bg1"/>
                    </a:gs>
                    <a:gs pos="66000">
                      <a:schemeClr val="accent1">
                        <a:tint val="23500"/>
                        <a:satMod val="160000"/>
                      </a:schemeClr>
                    </a:gs>
                  </a:gsLst>
                  <a:lin ang="5400000" scaled="0"/>
                </a:gradFill>
                <a:effectLst>
                  <a:outerShdw blurRad="50800" dist="38100" dir="2700000" algn="tl" rotWithShape="0">
                    <a:prstClr val="black">
                      <a:alpha val="40000"/>
                    </a:prstClr>
                  </a:outerShdw>
                </a:effectLst>
                <a:latin typeface="Arial Black" pitchFamily="34" charset="0"/>
              </a:defRPr>
            </a:lvl1pPr>
          </a:lstStyle>
          <a:p>
            <a:pPr algn="r" fontAlgn="auto">
              <a:spcAft>
                <a:spcPts val="0"/>
              </a:spcAft>
              <a:defRPr/>
            </a:pPr>
            <a:r>
              <a:rPr lang="en-US" sz="2800" b="1" dirty="0" err="1">
                <a:ln w="12700">
                  <a:noFill/>
                </a:ln>
                <a:solidFill>
                  <a:schemeClr val="tx1">
                    <a:lumMod val="85000"/>
                    <a:lumOff val="15000"/>
                  </a:schemeClr>
                </a:solidFill>
                <a:effectLst/>
                <a:latin typeface="Arial" pitchFamily="34" charset="0"/>
                <a:ea typeface="+mj-ea"/>
                <a:cs typeface="Arial" pitchFamily="34" charset="0"/>
              </a:rPr>
              <a:t>Southcoast</a:t>
            </a:r>
            <a:r>
              <a:rPr lang="en-US" sz="2800" b="1" dirty="0">
                <a:ln w="12700">
                  <a:noFill/>
                </a:ln>
                <a:solidFill>
                  <a:schemeClr val="tx1">
                    <a:lumMod val="85000"/>
                    <a:lumOff val="15000"/>
                  </a:schemeClr>
                </a:solidFill>
                <a:effectLst/>
                <a:latin typeface="Arial" pitchFamily="34" charset="0"/>
                <a:ea typeface="+mj-ea"/>
                <a:cs typeface="Arial" pitchFamily="34" charset="0"/>
              </a:rPr>
              <a:t> Region </a:t>
            </a:r>
            <a:r>
              <a:rPr lang="en-US" sz="2800" b="1" dirty="0" smtClean="0">
                <a:ln w="12700">
                  <a:noFill/>
                </a:ln>
                <a:solidFill>
                  <a:schemeClr val="tx1">
                    <a:lumMod val="85000"/>
                    <a:lumOff val="15000"/>
                  </a:schemeClr>
                </a:solidFill>
                <a:effectLst/>
                <a:latin typeface="Arial" pitchFamily="34" charset="0"/>
                <a:ea typeface="+mj-ea"/>
                <a:cs typeface="Arial" pitchFamily="34" charset="0"/>
              </a:rPr>
              <a:t>Outlook</a:t>
            </a:r>
            <a:endParaRPr lang="en-US" sz="2800" b="1" dirty="0">
              <a:ln w="12700">
                <a:noFill/>
              </a:ln>
              <a:solidFill>
                <a:schemeClr val="tx1">
                  <a:lumMod val="85000"/>
                  <a:lumOff val="15000"/>
                </a:schemeClr>
              </a:solidFill>
              <a:effectLst/>
              <a:latin typeface="Arial" pitchFamily="34" charset="0"/>
              <a:ea typeface="+mj-ea"/>
              <a:cs typeface="Arial" pitchFamily="34" charset="0"/>
            </a:endParaRPr>
          </a:p>
          <a:p>
            <a:pPr algn="r" fontAlgn="auto">
              <a:spcAft>
                <a:spcPts val="0"/>
              </a:spcAft>
              <a:defRPr/>
            </a:pPr>
            <a:endParaRPr lang="en-US" sz="2000" dirty="0">
              <a:ln w="12700">
                <a:noFill/>
              </a:ln>
              <a:solidFill>
                <a:schemeClr val="tx1">
                  <a:lumMod val="85000"/>
                  <a:lumOff val="15000"/>
                </a:schemeClr>
              </a:solidFill>
              <a:effectLst/>
              <a:latin typeface="Arial" pitchFamily="34" charset="0"/>
              <a:ea typeface="+mj-ea"/>
              <a:cs typeface="Arial" pitchFamily="34" charset="0"/>
            </a:endParaRPr>
          </a:p>
          <a:p>
            <a:pPr algn="r" fontAlgn="auto">
              <a:spcAft>
                <a:spcPts val="0"/>
              </a:spcAft>
              <a:defRPr/>
            </a:pPr>
            <a:r>
              <a:rPr lang="en-US" sz="2200" dirty="0">
                <a:ln w="12700">
                  <a:noFill/>
                </a:ln>
                <a:solidFill>
                  <a:schemeClr val="tx1">
                    <a:lumMod val="85000"/>
                    <a:lumOff val="15000"/>
                  </a:schemeClr>
                </a:solidFill>
                <a:effectLst/>
                <a:latin typeface="Arial" pitchFamily="34" charset="0"/>
                <a:ea typeface="+mj-ea"/>
                <a:cs typeface="Arial" pitchFamily="34" charset="0"/>
              </a:rPr>
              <a:t>Presentation </a:t>
            </a:r>
            <a:r>
              <a:rPr lang="en-US" sz="2200" dirty="0" smtClean="0">
                <a:ln w="12700">
                  <a:noFill/>
                </a:ln>
                <a:solidFill>
                  <a:schemeClr val="tx1">
                    <a:lumMod val="85000"/>
                    <a:lumOff val="15000"/>
                  </a:schemeClr>
                </a:solidFill>
                <a:effectLst/>
                <a:latin typeface="Arial" pitchFamily="34" charset="0"/>
                <a:ea typeface="+mj-ea"/>
                <a:cs typeface="Arial" pitchFamily="34" charset="0"/>
              </a:rPr>
              <a:t>DBE Conference</a:t>
            </a:r>
            <a:endParaRPr lang="en-US" sz="2200" dirty="0">
              <a:ln w="12700">
                <a:noFill/>
              </a:ln>
              <a:solidFill>
                <a:schemeClr val="tx1">
                  <a:lumMod val="85000"/>
                  <a:lumOff val="15000"/>
                </a:schemeClr>
              </a:solidFill>
              <a:effectLst/>
              <a:latin typeface="Arial" pitchFamily="34" charset="0"/>
              <a:ea typeface="+mj-ea"/>
              <a:cs typeface="Arial" pitchFamily="34" charset="0"/>
            </a:endParaRPr>
          </a:p>
          <a:p>
            <a:pPr algn="r" fontAlgn="auto">
              <a:spcAft>
                <a:spcPts val="0"/>
              </a:spcAft>
              <a:defRPr/>
            </a:pPr>
            <a:r>
              <a:rPr lang="en-US" sz="2200" dirty="0" smtClean="0">
                <a:ln w="12700">
                  <a:noFill/>
                </a:ln>
                <a:solidFill>
                  <a:schemeClr val="tx1">
                    <a:lumMod val="85000"/>
                    <a:lumOff val="15000"/>
                  </a:schemeClr>
                </a:solidFill>
                <a:effectLst/>
                <a:latin typeface="Arial" pitchFamily="34" charset="0"/>
                <a:ea typeface="+mj-ea"/>
                <a:cs typeface="Arial" pitchFamily="34" charset="0"/>
              </a:rPr>
              <a:t>March 15, </a:t>
            </a:r>
            <a:r>
              <a:rPr lang="en-US" sz="2200" dirty="0">
                <a:ln w="12700">
                  <a:noFill/>
                </a:ln>
                <a:solidFill>
                  <a:schemeClr val="tx1">
                    <a:lumMod val="85000"/>
                    <a:lumOff val="15000"/>
                  </a:schemeClr>
                </a:solidFill>
                <a:effectLst/>
                <a:latin typeface="Arial" pitchFamily="34" charset="0"/>
                <a:ea typeface="+mj-ea"/>
                <a:cs typeface="Arial" pitchFamily="34" charset="0"/>
              </a:rPr>
              <a:t>2022</a:t>
            </a:r>
          </a:p>
          <a:p>
            <a:pPr algn="r" fontAlgn="auto">
              <a:spcAft>
                <a:spcPts val="0"/>
              </a:spcAft>
              <a:defRPr/>
            </a:pPr>
            <a:endParaRPr lang="en-US" sz="1400" dirty="0">
              <a:ln w="12700">
                <a:noFill/>
              </a:ln>
              <a:solidFill>
                <a:schemeClr val="tx1">
                  <a:lumMod val="85000"/>
                  <a:lumOff val="15000"/>
                </a:schemeClr>
              </a:solidFill>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96400" cy="6972300"/>
          </a:xfrm>
          <a:prstGeom prst="rect">
            <a:avLst/>
          </a:prstGeom>
        </p:spPr>
      </p:pic>
      <p:sp>
        <p:nvSpPr>
          <p:cNvPr id="7" name="Rectangle 6"/>
          <p:cNvSpPr/>
          <p:nvPr/>
        </p:nvSpPr>
        <p:spPr>
          <a:xfrm>
            <a:off x="3124932" y="152400"/>
            <a:ext cx="6171468"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200400" y="152400"/>
            <a:ext cx="5715000" cy="584775"/>
          </a:xfrm>
          <a:prstGeom prst="rect">
            <a:avLst/>
          </a:prstGeom>
          <a:noFill/>
        </p:spPr>
        <p:txBody>
          <a:bodyPr wrap="square" rtlCol="0">
            <a:spAutoFit/>
          </a:bodyPr>
          <a:lstStyle/>
          <a:p>
            <a:r>
              <a:rPr lang="en-US" sz="3200" dirty="0">
                <a:solidFill>
                  <a:srgbClr val="FFC000"/>
                </a:solidFill>
                <a:latin typeface="Franklin Gothic Demi" panose="020B0703020102020204" pitchFamily="34" charset="0"/>
              </a:rPr>
              <a:t>THANK YOU!</a:t>
            </a:r>
          </a:p>
        </p:txBody>
      </p:sp>
    </p:spTree>
    <p:extLst>
      <p:ext uri="{BB962C8B-B14F-4D97-AF65-F5344CB8AC3E}">
        <p14:creationId xmlns:p14="http://schemas.microsoft.com/office/powerpoint/2010/main" val="2199666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997" y="796040"/>
            <a:ext cx="6476268" cy="5495669"/>
          </a:xfrm>
          <a:prstGeom prst="rect">
            <a:avLst/>
          </a:prstGeom>
        </p:spPr>
      </p:pic>
      <p:sp>
        <p:nvSpPr>
          <p:cNvPr id="6" name="Rectangle 5"/>
          <p:cNvSpPr/>
          <p:nvPr/>
        </p:nvSpPr>
        <p:spPr>
          <a:xfrm>
            <a:off x="229332" y="152400"/>
            <a:ext cx="9295668"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 y="152400"/>
            <a:ext cx="9525000" cy="584775"/>
          </a:xfrm>
          <a:prstGeom prst="rect">
            <a:avLst/>
          </a:prstGeom>
          <a:noFill/>
        </p:spPr>
        <p:txBody>
          <a:bodyPr wrap="square" rtlCol="0">
            <a:spAutoFit/>
          </a:bodyPr>
          <a:lstStyle/>
          <a:p>
            <a:r>
              <a:rPr lang="en-US" sz="3200" dirty="0">
                <a:solidFill>
                  <a:srgbClr val="FFC000"/>
                </a:solidFill>
                <a:latin typeface="Franklin Gothic Demi" panose="020B0703020102020204" pitchFamily="34" charset="0"/>
              </a:rPr>
              <a:t>SOUTHCOAST REGION OVERVIEW</a:t>
            </a:r>
          </a:p>
        </p:txBody>
      </p:sp>
      <p:graphicFrame>
        <p:nvGraphicFramePr>
          <p:cNvPr id="3" name="Table 2"/>
          <p:cNvGraphicFramePr>
            <a:graphicFrameLocks noGrp="1"/>
          </p:cNvGraphicFramePr>
          <p:nvPr>
            <p:extLst>
              <p:ext uri="{D42A27DB-BD31-4B8C-83A1-F6EECF244321}">
                <p14:modId xmlns:p14="http://schemas.microsoft.com/office/powerpoint/2010/main" val="1308262674"/>
              </p:ext>
            </p:extLst>
          </p:nvPr>
        </p:nvGraphicFramePr>
        <p:xfrm>
          <a:off x="6858000" y="1295400"/>
          <a:ext cx="2133600" cy="4328160"/>
        </p:xfrm>
        <a:graphic>
          <a:graphicData uri="http://schemas.openxmlformats.org/drawingml/2006/table">
            <a:tbl>
              <a:tblPr firstRow="1" bandRow="1">
                <a:tableStyleId>{9D7B26C5-4107-4FEC-AEDC-1716B250A1EF}</a:tableStyleId>
              </a:tblPr>
              <a:tblGrid>
                <a:gridCol w="1371600">
                  <a:extLst>
                    <a:ext uri="{9D8B030D-6E8A-4147-A177-3AD203B41FA5}">
                      <a16:colId xmlns:a16="http://schemas.microsoft.com/office/drawing/2014/main" val="2769346857"/>
                    </a:ext>
                  </a:extLst>
                </a:gridCol>
                <a:gridCol w="762000">
                  <a:extLst>
                    <a:ext uri="{9D8B030D-6E8A-4147-A177-3AD203B41FA5}">
                      <a16:colId xmlns:a16="http://schemas.microsoft.com/office/drawing/2014/main" val="2611267858"/>
                    </a:ext>
                  </a:extLst>
                </a:gridCol>
              </a:tblGrid>
              <a:tr h="330501">
                <a:tc gridSpan="2">
                  <a:txBody>
                    <a:bodyPr/>
                    <a:lstStyle/>
                    <a:p>
                      <a:pPr algn="ctr"/>
                      <a:r>
                        <a:rPr lang="en-US" sz="1800" dirty="0"/>
                        <a:t>SOUTHCOAST REGION STATS</a:t>
                      </a:r>
                    </a:p>
                  </a:txBody>
                  <a:tcPr/>
                </a:tc>
                <a:tc hMerge="1">
                  <a:txBody>
                    <a:bodyPr/>
                    <a:lstStyle/>
                    <a:p>
                      <a:endParaRPr lang="en-US" dirty="0"/>
                    </a:p>
                  </a:txBody>
                  <a:tcPr/>
                </a:tc>
                <a:extLst>
                  <a:ext uri="{0D108BD9-81ED-4DB2-BD59-A6C34878D82A}">
                    <a16:rowId xmlns:a16="http://schemas.microsoft.com/office/drawing/2014/main" val="1317011379"/>
                  </a:ext>
                </a:extLst>
              </a:tr>
              <a:tr h="282385">
                <a:tc>
                  <a:txBody>
                    <a:bodyPr/>
                    <a:lstStyle/>
                    <a:p>
                      <a:r>
                        <a:rPr lang="en-US" sz="1400" b="1" dirty="0"/>
                        <a:t>Road Lane</a:t>
                      </a:r>
                      <a:r>
                        <a:rPr lang="en-US" sz="1400" b="1" baseline="0" dirty="0"/>
                        <a:t> Miles</a:t>
                      </a:r>
                      <a:endParaRPr lang="en-US" sz="1400" b="1" dirty="0"/>
                    </a:p>
                  </a:txBody>
                  <a:tcPr/>
                </a:tc>
                <a:tc>
                  <a:txBody>
                    <a:bodyPr/>
                    <a:lstStyle/>
                    <a:p>
                      <a:r>
                        <a:rPr lang="en-US" sz="1400" dirty="0"/>
                        <a:t>1,859.5</a:t>
                      </a:r>
                    </a:p>
                  </a:txBody>
                  <a:tcPr/>
                </a:tc>
                <a:extLst>
                  <a:ext uri="{0D108BD9-81ED-4DB2-BD59-A6C34878D82A}">
                    <a16:rowId xmlns:a16="http://schemas.microsoft.com/office/drawing/2014/main" val="3926163993"/>
                  </a:ext>
                </a:extLst>
              </a:tr>
              <a:tr h="282385">
                <a:tc>
                  <a:txBody>
                    <a:bodyPr/>
                    <a:lstStyle/>
                    <a:p>
                      <a:r>
                        <a:rPr lang="en-US" sz="1400" b="1" dirty="0" err="1"/>
                        <a:t>Maint</a:t>
                      </a:r>
                      <a:r>
                        <a:rPr lang="en-US" sz="1400" b="1" dirty="0"/>
                        <a:t>. Stations</a:t>
                      </a:r>
                    </a:p>
                  </a:txBody>
                  <a:tcPr/>
                </a:tc>
                <a:tc>
                  <a:txBody>
                    <a:bodyPr/>
                    <a:lstStyle/>
                    <a:p>
                      <a:r>
                        <a:rPr lang="en-US" sz="1400" dirty="0"/>
                        <a:t>20</a:t>
                      </a:r>
                    </a:p>
                  </a:txBody>
                  <a:tcPr/>
                </a:tc>
                <a:extLst>
                  <a:ext uri="{0D108BD9-81ED-4DB2-BD59-A6C34878D82A}">
                    <a16:rowId xmlns:a16="http://schemas.microsoft.com/office/drawing/2014/main" val="733343779"/>
                  </a:ext>
                </a:extLst>
              </a:tr>
              <a:tr h="282385">
                <a:tc>
                  <a:txBody>
                    <a:bodyPr/>
                    <a:lstStyle/>
                    <a:p>
                      <a:r>
                        <a:rPr lang="en-US" sz="1400" b="1" dirty="0"/>
                        <a:t>Maintained Airports</a:t>
                      </a:r>
                    </a:p>
                  </a:txBody>
                  <a:tcPr/>
                </a:tc>
                <a:tc>
                  <a:txBody>
                    <a:bodyPr/>
                    <a:lstStyle/>
                    <a:p>
                      <a:r>
                        <a:rPr lang="en-US" sz="1400" dirty="0"/>
                        <a:t>45</a:t>
                      </a:r>
                    </a:p>
                  </a:txBody>
                  <a:tcPr/>
                </a:tc>
                <a:extLst>
                  <a:ext uri="{0D108BD9-81ED-4DB2-BD59-A6C34878D82A}">
                    <a16:rowId xmlns:a16="http://schemas.microsoft.com/office/drawing/2014/main" val="1930475918"/>
                  </a:ext>
                </a:extLst>
              </a:tr>
              <a:tr h="282385">
                <a:tc>
                  <a:txBody>
                    <a:bodyPr/>
                    <a:lstStyle/>
                    <a:p>
                      <a:r>
                        <a:rPr lang="en-US" sz="1400" b="1" dirty="0"/>
                        <a:t>Seaplane Bases</a:t>
                      </a:r>
                    </a:p>
                  </a:txBody>
                  <a:tcPr/>
                </a:tc>
                <a:tc>
                  <a:txBody>
                    <a:bodyPr/>
                    <a:lstStyle/>
                    <a:p>
                      <a:r>
                        <a:rPr lang="en-US" sz="1400" dirty="0"/>
                        <a:t>17</a:t>
                      </a:r>
                    </a:p>
                  </a:txBody>
                  <a:tcPr/>
                </a:tc>
                <a:extLst>
                  <a:ext uri="{0D108BD9-81ED-4DB2-BD59-A6C34878D82A}">
                    <a16:rowId xmlns:a16="http://schemas.microsoft.com/office/drawing/2014/main" val="590998345"/>
                  </a:ext>
                </a:extLst>
              </a:tr>
              <a:tr h="282385">
                <a:tc>
                  <a:txBody>
                    <a:bodyPr/>
                    <a:lstStyle/>
                    <a:p>
                      <a:r>
                        <a:rPr lang="en-US" sz="1400" b="1" dirty="0"/>
                        <a:t>Bridges</a:t>
                      </a:r>
                    </a:p>
                  </a:txBody>
                  <a:tcPr/>
                </a:tc>
                <a:tc>
                  <a:txBody>
                    <a:bodyPr/>
                    <a:lstStyle/>
                    <a:p>
                      <a:r>
                        <a:rPr lang="en-US" sz="1400" dirty="0"/>
                        <a:t>286</a:t>
                      </a:r>
                    </a:p>
                  </a:txBody>
                  <a:tcPr/>
                </a:tc>
                <a:extLst>
                  <a:ext uri="{0D108BD9-81ED-4DB2-BD59-A6C34878D82A}">
                    <a16:rowId xmlns:a16="http://schemas.microsoft.com/office/drawing/2014/main" val="1888404309"/>
                  </a:ext>
                </a:extLst>
              </a:tr>
              <a:tr h="282385">
                <a:tc>
                  <a:txBody>
                    <a:bodyPr/>
                    <a:lstStyle/>
                    <a:p>
                      <a:r>
                        <a:rPr lang="en-US" sz="1400" b="1" dirty="0"/>
                        <a:t>Harbors</a:t>
                      </a:r>
                    </a:p>
                  </a:txBody>
                  <a:tcPr/>
                </a:tc>
                <a:tc>
                  <a:txBody>
                    <a:bodyPr/>
                    <a:lstStyle/>
                    <a:p>
                      <a:r>
                        <a:rPr lang="en-US" sz="1400" dirty="0"/>
                        <a:t>16</a:t>
                      </a:r>
                    </a:p>
                  </a:txBody>
                  <a:tcPr/>
                </a:tc>
                <a:extLst>
                  <a:ext uri="{0D108BD9-81ED-4DB2-BD59-A6C34878D82A}">
                    <a16:rowId xmlns:a16="http://schemas.microsoft.com/office/drawing/2014/main" val="535162434"/>
                  </a:ext>
                </a:extLst>
              </a:tr>
              <a:tr h="282385">
                <a:tc>
                  <a:txBody>
                    <a:bodyPr/>
                    <a:lstStyle/>
                    <a:p>
                      <a:r>
                        <a:rPr lang="en-US" sz="1400" b="1" dirty="0"/>
                        <a:t>Communities</a:t>
                      </a:r>
                    </a:p>
                  </a:txBody>
                  <a:tcPr/>
                </a:tc>
                <a:tc>
                  <a:txBody>
                    <a:bodyPr/>
                    <a:lstStyle/>
                    <a:p>
                      <a:r>
                        <a:rPr lang="en-US" sz="1400" dirty="0"/>
                        <a:t>86</a:t>
                      </a:r>
                    </a:p>
                  </a:txBody>
                  <a:tcPr/>
                </a:tc>
                <a:extLst>
                  <a:ext uri="{0D108BD9-81ED-4DB2-BD59-A6C34878D82A}">
                    <a16:rowId xmlns:a16="http://schemas.microsoft.com/office/drawing/2014/main" val="2233766721"/>
                  </a:ext>
                </a:extLst>
              </a:tr>
              <a:tr h="282385">
                <a:tc>
                  <a:txBody>
                    <a:bodyPr/>
                    <a:lstStyle/>
                    <a:p>
                      <a:r>
                        <a:rPr lang="en-US" sz="1400" b="1" dirty="0"/>
                        <a:t>Boroughs</a:t>
                      </a:r>
                    </a:p>
                  </a:txBody>
                  <a:tcPr/>
                </a:tc>
                <a:tc>
                  <a:txBody>
                    <a:bodyPr/>
                    <a:lstStyle/>
                    <a:p>
                      <a:r>
                        <a:rPr lang="en-US" sz="1400" dirty="0"/>
                        <a:t>12</a:t>
                      </a:r>
                    </a:p>
                  </a:txBody>
                  <a:tcPr/>
                </a:tc>
                <a:extLst>
                  <a:ext uri="{0D108BD9-81ED-4DB2-BD59-A6C34878D82A}">
                    <a16:rowId xmlns:a16="http://schemas.microsoft.com/office/drawing/2014/main" val="2113415138"/>
                  </a:ext>
                </a:extLst>
              </a:tr>
              <a:tr h="282385">
                <a:tc>
                  <a:txBody>
                    <a:bodyPr/>
                    <a:lstStyle/>
                    <a:p>
                      <a:r>
                        <a:rPr lang="en-US" sz="1400" b="1" dirty="0"/>
                        <a:t>City</a:t>
                      </a:r>
                      <a:r>
                        <a:rPr lang="en-US" sz="1400" b="1" baseline="0" dirty="0"/>
                        <a:t> Governments</a:t>
                      </a:r>
                      <a:endParaRPr lang="en-US" sz="1400" b="1" dirty="0"/>
                    </a:p>
                  </a:txBody>
                  <a:tcPr/>
                </a:tc>
                <a:tc>
                  <a:txBody>
                    <a:bodyPr/>
                    <a:lstStyle/>
                    <a:p>
                      <a:r>
                        <a:rPr lang="en-US" sz="1400" dirty="0"/>
                        <a:t>51</a:t>
                      </a:r>
                    </a:p>
                  </a:txBody>
                  <a:tcPr/>
                </a:tc>
                <a:extLst>
                  <a:ext uri="{0D108BD9-81ED-4DB2-BD59-A6C34878D82A}">
                    <a16:rowId xmlns:a16="http://schemas.microsoft.com/office/drawing/2014/main" val="2347818157"/>
                  </a:ext>
                </a:extLst>
              </a:tr>
              <a:tr h="282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Tribes</a:t>
                      </a:r>
                    </a:p>
                  </a:txBody>
                  <a:tcPr/>
                </a:tc>
                <a:tc>
                  <a:txBody>
                    <a:bodyPr/>
                    <a:lstStyle/>
                    <a:p>
                      <a:r>
                        <a:rPr lang="en-US" sz="1400" dirty="0"/>
                        <a:t>60</a:t>
                      </a:r>
                    </a:p>
                  </a:txBody>
                  <a:tcPr/>
                </a:tc>
                <a:extLst>
                  <a:ext uri="{0D108BD9-81ED-4DB2-BD59-A6C34878D82A}">
                    <a16:rowId xmlns:a16="http://schemas.microsoft.com/office/drawing/2014/main" val="3331078711"/>
                  </a:ext>
                </a:extLst>
              </a:tr>
            </a:tbl>
          </a:graphicData>
        </a:graphic>
      </p:graphicFrame>
    </p:spTree>
    <p:extLst>
      <p:ext uri="{BB962C8B-B14F-4D97-AF65-F5344CB8AC3E}">
        <p14:creationId xmlns:p14="http://schemas.microsoft.com/office/powerpoint/2010/main" val="28110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9332" y="152400"/>
            <a:ext cx="9295668" cy="584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04800" y="152400"/>
            <a:ext cx="9220200" cy="584775"/>
          </a:xfrm>
          <a:prstGeom prst="rect">
            <a:avLst/>
          </a:prstGeom>
          <a:noFill/>
        </p:spPr>
        <p:txBody>
          <a:bodyPr wrap="square" rtlCol="0">
            <a:spAutoFit/>
          </a:bodyPr>
          <a:lstStyle/>
          <a:p>
            <a:r>
              <a:rPr lang="en-US" sz="3200" dirty="0">
                <a:solidFill>
                  <a:srgbClr val="FFC000"/>
                </a:solidFill>
                <a:latin typeface="Franklin Gothic Demi" panose="020B0703020102020204" pitchFamily="34" charset="0"/>
              </a:rPr>
              <a:t>SOUTHCOAST REGION CAPITAL PROGRAM</a:t>
            </a:r>
          </a:p>
        </p:txBody>
      </p:sp>
      <p:pic>
        <p:nvPicPr>
          <p:cNvPr id="3" name="Picture 2"/>
          <p:cNvPicPr>
            <a:picLocks noChangeAspect="1"/>
          </p:cNvPicPr>
          <p:nvPr/>
        </p:nvPicPr>
        <p:blipFill>
          <a:blip r:embed="rId3"/>
          <a:stretch>
            <a:fillRect/>
          </a:stretch>
        </p:blipFill>
        <p:spPr>
          <a:xfrm>
            <a:off x="-965" y="760324"/>
            <a:ext cx="3280868" cy="1920850"/>
          </a:xfrm>
          <a:prstGeom prst="rect">
            <a:avLst/>
          </a:prstGeom>
        </p:spPr>
      </p:pic>
      <p:pic>
        <p:nvPicPr>
          <p:cNvPr id="4" name="Picture 3"/>
          <p:cNvPicPr>
            <a:picLocks noChangeAspect="1"/>
          </p:cNvPicPr>
          <p:nvPr/>
        </p:nvPicPr>
        <p:blipFill rotWithShape="1">
          <a:blip r:embed="rId4"/>
          <a:srcRect l="5948" t="7329" r="6812" b="13983"/>
          <a:stretch/>
        </p:blipFill>
        <p:spPr>
          <a:xfrm>
            <a:off x="4114800" y="4648200"/>
            <a:ext cx="4191001" cy="152400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72669376"/>
              </p:ext>
            </p:extLst>
          </p:nvPr>
        </p:nvGraphicFramePr>
        <p:xfrm>
          <a:off x="3124200" y="898550"/>
          <a:ext cx="5829299" cy="3148898"/>
        </p:xfrm>
        <a:graphic>
          <a:graphicData uri="http://schemas.openxmlformats.org/drawingml/2006/table">
            <a:tbl>
              <a:tblPr firstRow="1" bandRow="1">
                <a:tableStyleId>{9D7B26C5-4107-4FEC-AEDC-1716B250A1EF}</a:tableStyleId>
              </a:tblPr>
              <a:tblGrid>
                <a:gridCol w="3747406">
                  <a:extLst>
                    <a:ext uri="{9D8B030D-6E8A-4147-A177-3AD203B41FA5}">
                      <a16:colId xmlns:a16="http://schemas.microsoft.com/office/drawing/2014/main" val="2769346857"/>
                    </a:ext>
                  </a:extLst>
                </a:gridCol>
                <a:gridCol w="2081893">
                  <a:extLst>
                    <a:ext uri="{9D8B030D-6E8A-4147-A177-3AD203B41FA5}">
                      <a16:colId xmlns:a16="http://schemas.microsoft.com/office/drawing/2014/main" val="2611267858"/>
                    </a:ext>
                  </a:extLst>
                </a:gridCol>
              </a:tblGrid>
              <a:tr h="460814">
                <a:tc gridSpan="2">
                  <a:txBody>
                    <a:bodyPr/>
                    <a:lstStyle/>
                    <a:p>
                      <a:pPr algn="ctr"/>
                      <a:r>
                        <a:rPr lang="en-US" sz="1800" dirty="0"/>
                        <a:t>2022 SOUTHCOAST REGION CONSTRUCTION</a:t>
                      </a:r>
                    </a:p>
                  </a:txBody>
                  <a:tcPr/>
                </a:tc>
                <a:tc hMerge="1">
                  <a:txBody>
                    <a:bodyPr/>
                    <a:lstStyle/>
                    <a:p>
                      <a:endParaRPr lang="en-US" dirty="0"/>
                    </a:p>
                  </a:txBody>
                  <a:tcPr/>
                </a:tc>
                <a:extLst>
                  <a:ext uri="{0D108BD9-81ED-4DB2-BD59-A6C34878D82A}">
                    <a16:rowId xmlns:a16="http://schemas.microsoft.com/office/drawing/2014/main" val="1317011379"/>
                  </a:ext>
                </a:extLst>
              </a:tr>
              <a:tr h="384012">
                <a:tc>
                  <a:txBody>
                    <a:bodyPr/>
                    <a:lstStyle/>
                    <a:p>
                      <a:r>
                        <a:rPr lang="en-US" sz="1400" b="1" dirty="0"/>
                        <a:t>Projected</a:t>
                      </a:r>
                      <a:r>
                        <a:rPr lang="en-US" sz="1400" b="1" baseline="0" dirty="0"/>
                        <a:t> Contract Values</a:t>
                      </a:r>
                      <a:endParaRPr lang="en-US" sz="1400" b="1" dirty="0"/>
                    </a:p>
                  </a:txBody>
                  <a:tcPr/>
                </a:tc>
                <a:tc>
                  <a:txBody>
                    <a:bodyPr/>
                    <a:lstStyle/>
                    <a:p>
                      <a:r>
                        <a:rPr lang="en-US" sz="1400" dirty="0"/>
                        <a:t>$100 to 110 million</a:t>
                      </a:r>
                    </a:p>
                  </a:txBody>
                  <a:tcPr/>
                </a:tc>
                <a:extLst>
                  <a:ext uri="{0D108BD9-81ED-4DB2-BD59-A6C34878D82A}">
                    <a16:rowId xmlns:a16="http://schemas.microsoft.com/office/drawing/2014/main" val="3926163993"/>
                  </a:ext>
                </a:extLst>
              </a:tr>
              <a:tr h="384012">
                <a:tc>
                  <a:txBody>
                    <a:bodyPr/>
                    <a:lstStyle/>
                    <a:p>
                      <a:r>
                        <a:rPr lang="en-US" sz="1400" b="1" dirty="0"/>
                        <a:t>Total Number</a:t>
                      </a:r>
                      <a:r>
                        <a:rPr lang="en-US" sz="1400" b="1" baseline="0" dirty="0"/>
                        <a:t> of Projects</a:t>
                      </a:r>
                      <a:endParaRPr lang="en-US" sz="1400" b="1" dirty="0"/>
                    </a:p>
                  </a:txBody>
                  <a:tcPr/>
                </a:tc>
                <a:tc>
                  <a:txBody>
                    <a:bodyPr/>
                    <a:lstStyle/>
                    <a:p>
                      <a:r>
                        <a:rPr lang="en-US" sz="1400" dirty="0"/>
                        <a:t>27 plus 9 FEMA projects</a:t>
                      </a:r>
                    </a:p>
                  </a:txBody>
                  <a:tcPr/>
                </a:tc>
                <a:extLst>
                  <a:ext uri="{0D108BD9-81ED-4DB2-BD59-A6C34878D82A}">
                    <a16:rowId xmlns:a16="http://schemas.microsoft.com/office/drawing/2014/main" val="733343779"/>
                  </a:ext>
                </a:extLst>
              </a:tr>
              <a:tr h="384012">
                <a:tc>
                  <a:txBody>
                    <a:bodyPr/>
                    <a:lstStyle/>
                    <a:p>
                      <a:r>
                        <a:rPr lang="en-US" sz="1400" b="1" dirty="0"/>
                        <a:t>State Highways Match</a:t>
                      </a:r>
                    </a:p>
                  </a:txBody>
                  <a:tcPr/>
                </a:tc>
                <a:tc>
                  <a:txBody>
                    <a:bodyPr/>
                    <a:lstStyle/>
                    <a:p>
                      <a:r>
                        <a:rPr lang="en-US" sz="1400" dirty="0"/>
                        <a:t>9.03%</a:t>
                      </a:r>
                    </a:p>
                  </a:txBody>
                  <a:tcPr/>
                </a:tc>
                <a:extLst>
                  <a:ext uri="{0D108BD9-81ED-4DB2-BD59-A6C34878D82A}">
                    <a16:rowId xmlns:a16="http://schemas.microsoft.com/office/drawing/2014/main" val="1930475918"/>
                  </a:ext>
                </a:extLst>
              </a:tr>
              <a:tr h="384012">
                <a:tc>
                  <a:txBody>
                    <a:bodyPr/>
                    <a:lstStyle/>
                    <a:p>
                      <a:r>
                        <a:rPr lang="en-US" sz="1400" b="1" dirty="0"/>
                        <a:t>State Airports Match</a:t>
                      </a:r>
                    </a:p>
                  </a:txBody>
                  <a:tcPr/>
                </a:tc>
                <a:tc>
                  <a:txBody>
                    <a:bodyPr/>
                    <a:lstStyle/>
                    <a:p>
                      <a:r>
                        <a:rPr lang="en-US" sz="1400" dirty="0"/>
                        <a:t>5.0%-6.25%</a:t>
                      </a:r>
                    </a:p>
                  </a:txBody>
                  <a:tcPr/>
                </a:tc>
                <a:extLst>
                  <a:ext uri="{0D108BD9-81ED-4DB2-BD59-A6C34878D82A}">
                    <a16:rowId xmlns:a16="http://schemas.microsoft.com/office/drawing/2014/main" val="1888404309"/>
                  </a:ext>
                </a:extLst>
              </a:tr>
              <a:tr h="384012">
                <a:tc>
                  <a:txBody>
                    <a:bodyPr/>
                    <a:lstStyle/>
                    <a:p>
                      <a:r>
                        <a:rPr lang="en-US" sz="1400" b="1" dirty="0"/>
                        <a:t>Communities with Active Projects</a:t>
                      </a:r>
                    </a:p>
                  </a:txBody>
                  <a:tcPr/>
                </a:tc>
                <a:tc>
                  <a:txBody>
                    <a:bodyPr/>
                    <a:lstStyle/>
                    <a:p>
                      <a:r>
                        <a:rPr lang="en-US" sz="1400" dirty="0"/>
                        <a:t>12</a:t>
                      </a:r>
                    </a:p>
                  </a:txBody>
                  <a:tcPr/>
                </a:tc>
                <a:extLst>
                  <a:ext uri="{0D108BD9-81ED-4DB2-BD59-A6C34878D82A}">
                    <a16:rowId xmlns:a16="http://schemas.microsoft.com/office/drawing/2014/main" val="535162434"/>
                  </a:ext>
                </a:extLst>
              </a:tr>
              <a:tr h="384012">
                <a:tc>
                  <a:txBody>
                    <a:bodyPr/>
                    <a:lstStyle/>
                    <a:p>
                      <a:r>
                        <a:rPr lang="en-US" sz="1400" b="1" dirty="0"/>
                        <a:t>Highway Projects</a:t>
                      </a:r>
                    </a:p>
                  </a:txBody>
                  <a:tcPr/>
                </a:tc>
                <a:tc>
                  <a:txBody>
                    <a:bodyPr/>
                    <a:lstStyle/>
                    <a:p>
                      <a:r>
                        <a:rPr lang="en-US" sz="1400" dirty="0"/>
                        <a:t>20 plus 9 FEMA projects</a:t>
                      </a:r>
                    </a:p>
                  </a:txBody>
                  <a:tcPr/>
                </a:tc>
                <a:extLst>
                  <a:ext uri="{0D108BD9-81ED-4DB2-BD59-A6C34878D82A}">
                    <a16:rowId xmlns:a16="http://schemas.microsoft.com/office/drawing/2014/main" val="2113415138"/>
                  </a:ext>
                </a:extLst>
              </a:tr>
              <a:tr h="384012">
                <a:tc>
                  <a:txBody>
                    <a:bodyPr/>
                    <a:lstStyle/>
                    <a:p>
                      <a:r>
                        <a:rPr lang="en-US" sz="1400" b="1" dirty="0"/>
                        <a:t>Airport</a:t>
                      </a:r>
                      <a:r>
                        <a:rPr lang="en-US" sz="1400" b="1" baseline="0" dirty="0"/>
                        <a:t> Projects</a:t>
                      </a:r>
                      <a:endParaRPr lang="en-US" sz="1400" b="1" dirty="0"/>
                    </a:p>
                  </a:txBody>
                  <a:tcPr/>
                </a:tc>
                <a:tc>
                  <a:txBody>
                    <a:bodyPr/>
                    <a:lstStyle/>
                    <a:p>
                      <a:r>
                        <a:rPr lang="en-US" sz="1400" dirty="0"/>
                        <a:t>7</a:t>
                      </a:r>
                    </a:p>
                  </a:txBody>
                  <a:tcPr/>
                </a:tc>
                <a:extLst>
                  <a:ext uri="{0D108BD9-81ED-4DB2-BD59-A6C34878D82A}">
                    <a16:rowId xmlns:a16="http://schemas.microsoft.com/office/drawing/2014/main" val="2347818157"/>
                  </a:ext>
                </a:extLst>
              </a:tr>
            </a:tbl>
          </a:graphicData>
        </a:graphic>
      </p:graphicFrame>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124200"/>
            <a:ext cx="2909616" cy="2897492"/>
          </a:xfrm>
          <a:prstGeom prst="rect">
            <a:avLst/>
          </a:prstGeom>
        </p:spPr>
      </p:pic>
    </p:spTree>
    <p:extLst>
      <p:ext uri="{BB962C8B-B14F-4D97-AF65-F5344CB8AC3E}">
        <p14:creationId xmlns:p14="http://schemas.microsoft.com/office/powerpoint/2010/main" val="383294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V="1">
            <a:off x="76200" y="5562600"/>
            <a:ext cx="9067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E4C83B8-80D3-437A-87FD-900BE6F8CA9F}"/>
              </a:ext>
            </a:extLst>
          </p:cNvPr>
          <p:cNvPicPr>
            <a:picLocks noChangeAspect="1"/>
          </p:cNvPicPr>
          <p:nvPr/>
        </p:nvPicPr>
        <p:blipFill>
          <a:blip r:embed="rId3"/>
          <a:stretch>
            <a:fillRect/>
          </a:stretch>
        </p:blipFill>
        <p:spPr>
          <a:xfrm>
            <a:off x="502276" y="-11102"/>
            <a:ext cx="8641724" cy="6453595"/>
          </a:xfrm>
          <a:prstGeom prst="rect">
            <a:avLst/>
          </a:prstGeom>
        </p:spPr>
      </p:pic>
    </p:spTree>
    <p:extLst>
      <p:ext uri="{BB962C8B-B14F-4D97-AF65-F5344CB8AC3E}">
        <p14:creationId xmlns:p14="http://schemas.microsoft.com/office/powerpoint/2010/main" val="1996051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flipV="1">
            <a:off x="76200" y="5562600"/>
            <a:ext cx="9067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F0A0890-DD10-4BE7-ACBF-4BBB306633F3}"/>
              </a:ext>
            </a:extLst>
          </p:cNvPr>
          <p:cNvPicPr>
            <a:picLocks noChangeAspect="1"/>
          </p:cNvPicPr>
          <p:nvPr/>
        </p:nvPicPr>
        <p:blipFill>
          <a:blip r:embed="rId3"/>
          <a:stretch>
            <a:fillRect/>
          </a:stretch>
        </p:blipFill>
        <p:spPr>
          <a:xfrm>
            <a:off x="521594" y="-5560"/>
            <a:ext cx="8622406" cy="6453004"/>
          </a:xfrm>
          <a:prstGeom prst="rect">
            <a:avLst/>
          </a:prstGeom>
        </p:spPr>
      </p:pic>
    </p:spTree>
    <p:extLst>
      <p:ext uri="{BB962C8B-B14F-4D97-AF65-F5344CB8AC3E}">
        <p14:creationId xmlns:p14="http://schemas.microsoft.com/office/powerpoint/2010/main" val="2250166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mountain, spring&#10;&#10;Description automatically generated">
            <a:extLst>
              <a:ext uri="{FF2B5EF4-FFF2-40B4-BE49-F238E27FC236}">
                <a16:creationId xmlns:a16="http://schemas.microsoft.com/office/drawing/2014/main" id="{385B5D1F-D218-47D1-B313-D7F42CA64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33"/>
          <a:stretch/>
        </p:blipFill>
        <p:spPr>
          <a:xfrm>
            <a:off x="0" y="1085850"/>
            <a:ext cx="9144000" cy="5772150"/>
          </a:xfrm>
          <a:prstGeom prst="rect">
            <a:avLst/>
          </a:prstGeom>
        </p:spPr>
      </p:pic>
      <p:sp>
        <p:nvSpPr>
          <p:cNvPr id="6" name="Rounded Rectangle 5"/>
          <p:cNvSpPr/>
          <p:nvPr/>
        </p:nvSpPr>
        <p:spPr>
          <a:xfrm>
            <a:off x="18288" y="1403104"/>
            <a:ext cx="8938425" cy="4979408"/>
          </a:xfrm>
          <a:prstGeom prst="roundRect">
            <a:avLst>
              <a:gd name="adj" fmla="val 4004"/>
            </a:avLst>
          </a:prstGeom>
          <a:solidFill>
            <a:schemeClr val="bg1">
              <a:alpha val="7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200"/>
              </a:spcAft>
            </a:pPr>
            <a:r>
              <a:rPr lang="en-US" sz="2500" b="1" dirty="0" smtClean="0">
                <a:solidFill>
                  <a:schemeClr val="tx1">
                    <a:lumMod val="85000"/>
                    <a:lumOff val="15000"/>
                  </a:schemeClr>
                </a:solidFill>
              </a:rPr>
              <a:t>Projects upcoming:</a:t>
            </a:r>
          </a:p>
          <a:p>
            <a:pPr marL="342900" indent="-342900">
              <a:spcAft>
                <a:spcPts val="1200"/>
              </a:spcAft>
              <a:buFont typeface="Arial" panose="020B0604020202020204" pitchFamily="34" charset="0"/>
              <a:buChar char="•"/>
            </a:pPr>
            <a:r>
              <a:rPr lang="en-US" sz="2400" b="1" dirty="0">
                <a:solidFill>
                  <a:schemeClr val="tx1">
                    <a:lumMod val="85000"/>
                    <a:lumOff val="15000"/>
                  </a:schemeClr>
                </a:solidFill>
              </a:rPr>
              <a:t>KTN FERRY TERMINAL </a:t>
            </a:r>
            <a:r>
              <a:rPr lang="en-US" sz="2400" b="1" dirty="0" smtClean="0">
                <a:solidFill>
                  <a:schemeClr val="tx1">
                    <a:lumMod val="85000"/>
                    <a:lumOff val="15000"/>
                  </a:schemeClr>
                </a:solidFill>
              </a:rPr>
              <a:t>IMPROVEMENTS - $2.5-5M</a:t>
            </a:r>
          </a:p>
          <a:p>
            <a:pPr marL="342900" indent="-342900">
              <a:spcAft>
                <a:spcPts val="1200"/>
              </a:spcAft>
              <a:buFont typeface="Arial" panose="020B0604020202020204" pitchFamily="34" charset="0"/>
              <a:buChar char="•"/>
            </a:pPr>
            <a:r>
              <a:rPr lang="en-US" sz="2400" b="1" dirty="0" smtClean="0">
                <a:solidFill>
                  <a:schemeClr val="tx1">
                    <a:lumMod val="85000"/>
                    <a:lumOff val="15000"/>
                  </a:schemeClr>
                </a:solidFill>
              </a:rPr>
              <a:t>HSIP </a:t>
            </a:r>
            <a:r>
              <a:rPr lang="en-US" sz="2400" b="1" dirty="0">
                <a:solidFill>
                  <a:schemeClr val="tx1">
                    <a:lumMod val="85000"/>
                    <a:lumOff val="15000"/>
                  </a:schemeClr>
                </a:solidFill>
              </a:rPr>
              <a:t>KTN STEDMAN &amp; DEERMOUNT ST INTERSECTION SAFETY </a:t>
            </a:r>
            <a:r>
              <a:rPr lang="en-US" sz="2400" b="1" dirty="0" smtClean="0">
                <a:solidFill>
                  <a:schemeClr val="tx1">
                    <a:lumMod val="85000"/>
                    <a:lumOff val="15000"/>
                  </a:schemeClr>
                </a:solidFill>
              </a:rPr>
              <a:t>IMP - $0.5-1M</a:t>
            </a:r>
          </a:p>
          <a:p>
            <a:pPr marL="342900" indent="-342900">
              <a:spcAft>
                <a:spcPts val="1200"/>
              </a:spcAft>
              <a:buFont typeface="Arial" panose="020B0604020202020204" pitchFamily="34" charset="0"/>
              <a:buChar char="•"/>
            </a:pPr>
            <a:r>
              <a:rPr lang="en-US" sz="2400" b="1" dirty="0">
                <a:solidFill>
                  <a:schemeClr val="tx1">
                    <a:lumMod val="85000"/>
                    <a:lumOff val="15000"/>
                  </a:schemeClr>
                </a:solidFill>
              </a:rPr>
              <a:t>JNU THANE ROAD 189449 - DEC 20 SE </a:t>
            </a:r>
            <a:r>
              <a:rPr lang="en-US" sz="2400" b="1" dirty="0" smtClean="0">
                <a:solidFill>
                  <a:schemeClr val="tx1">
                    <a:lumMod val="85000"/>
                    <a:lumOff val="15000"/>
                  </a:schemeClr>
                </a:solidFill>
              </a:rPr>
              <a:t>PR - $0.5-1M</a:t>
            </a:r>
            <a:endParaRPr lang="en-US" sz="2400" b="1" dirty="0">
              <a:solidFill>
                <a:schemeClr val="tx1">
                  <a:lumMod val="85000"/>
                  <a:lumOff val="15000"/>
                </a:schemeClr>
              </a:solidFill>
            </a:endParaRPr>
          </a:p>
          <a:p>
            <a:pPr marL="342900" indent="-342900">
              <a:spcAft>
                <a:spcPts val="1200"/>
              </a:spcAft>
              <a:buFont typeface="Arial" panose="020B0604020202020204" pitchFamily="34" charset="0"/>
              <a:buChar char="•"/>
            </a:pPr>
            <a:r>
              <a:rPr lang="en-US" sz="2400" b="1" dirty="0">
                <a:solidFill>
                  <a:schemeClr val="tx1">
                    <a:lumMod val="85000"/>
                    <a:lumOff val="15000"/>
                  </a:schemeClr>
                </a:solidFill>
              </a:rPr>
              <a:t>SR REGIONWIDE NHS SLOPE </a:t>
            </a:r>
            <a:r>
              <a:rPr lang="en-US" sz="2400" b="1" dirty="0" smtClean="0">
                <a:solidFill>
                  <a:schemeClr val="tx1">
                    <a:lumMod val="85000"/>
                    <a:lumOff val="15000"/>
                  </a:schemeClr>
                </a:solidFill>
              </a:rPr>
              <a:t>STABILIZATION - $0.5-1M</a:t>
            </a:r>
            <a:endParaRPr lang="en-US" sz="2400" b="1" dirty="0">
              <a:solidFill>
                <a:schemeClr val="tx1">
                  <a:lumMod val="85000"/>
                  <a:lumOff val="15000"/>
                </a:schemeClr>
              </a:solidFill>
            </a:endParaRPr>
          </a:p>
          <a:p>
            <a:pPr marL="342900" indent="-342900">
              <a:spcAft>
                <a:spcPts val="1200"/>
              </a:spcAft>
              <a:buFont typeface="Arial" panose="020B0604020202020204" pitchFamily="34" charset="0"/>
              <a:buChar char="•"/>
            </a:pPr>
            <a:r>
              <a:rPr lang="en-US" sz="2400" b="1" dirty="0">
                <a:solidFill>
                  <a:schemeClr val="tx1">
                    <a:lumMod val="85000"/>
                    <a:lumOff val="15000"/>
                  </a:schemeClr>
                </a:solidFill>
              </a:rPr>
              <a:t>JNU DOUGLAS HIGHWAY SLOPE </a:t>
            </a:r>
            <a:r>
              <a:rPr lang="en-US" sz="2400" b="1" dirty="0" smtClean="0">
                <a:solidFill>
                  <a:schemeClr val="tx1">
                    <a:lumMod val="85000"/>
                    <a:lumOff val="15000"/>
                  </a:schemeClr>
                </a:solidFill>
              </a:rPr>
              <a:t>STABILIZATION - $1-2.5M</a:t>
            </a:r>
          </a:p>
          <a:p>
            <a:pPr marL="342900" indent="-342900">
              <a:spcAft>
                <a:spcPts val="1200"/>
              </a:spcAft>
              <a:buFont typeface="Arial" panose="020B0604020202020204" pitchFamily="34" charset="0"/>
              <a:buChar char="•"/>
            </a:pPr>
            <a:r>
              <a:rPr lang="en-US" sz="2400" b="1" dirty="0">
                <a:solidFill>
                  <a:schemeClr val="tx1">
                    <a:lumMod val="85000"/>
                    <a:lumOff val="15000"/>
                  </a:schemeClr>
                </a:solidFill>
              </a:rPr>
              <a:t>JNU DOUGLAS HWY STAGE 2 </a:t>
            </a:r>
            <a:r>
              <a:rPr lang="en-US" sz="2400" b="1" dirty="0" smtClean="0">
                <a:solidFill>
                  <a:schemeClr val="tx1">
                    <a:lumMod val="85000"/>
                    <a:lumOff val="15000"/>
                  </a:schemeClr>
                </a:solidFill>
              </a:rPr>
              <a:t>CONSTRUCTION-  $5-10M</a:t>
            </a:r>
            <a:endParaRPr lang="en-US" sz="2400" b="1" dirty="0">
              <a:solidFill>
                <a:schemeClr val="tx1">
                  <a:lumMod val="85000"/>
                  <a:lumOff val="15000"/>
                </a:schemeClr>
              </a:solidFill>
            </a:endParaRPr>
          </a:p>
          <a:p>
            <a:pPr marL="342900" indent="-342900">
              <a:spcAft>
                <a:spcPts val="1200"/>
              </a:spcAft>
              <a:buFont typeface="Arial" panose="020B0604020202020204" pitchFamily="34" charset="0"/>
              <a:buChar char="•"/>
            </a:pPr>
            <a:r>
              <a:rPr lang="en-US" sz="2400" b="1" dirty="0">
                <a:solidFill>
                  <a:schemeClr val="tx1">
                    <a:lumMod val="85000"/>
                    <a:lumOff val="15000"/>
                  </a:schemeClr>
                </a:solidFill>
              </a:rPr>
              <a:t>JNU FRANKLIN AND THANE RESURFACING: TRAM PARKING LOT TO MT. </a:t>
            </a:r>
            <a:r>
              <a:rPr lang="en-US" sz="2400" b="1" dirty="0">
                <a:solidFill>
                  <a:schemeClr val="tx1">
                    <a:lumMod val="85000"/>
                    <a:lumOff val="15000"/>
                  </a:schemeClr>
                </a:solidFill>
              </a:rPr>
              <a:t>ROBERTS </a:t>
            </a:r>
            <a:r>
              <a:rPr lang="en-US" sz="2400" b="1" dirty="0">
                <a:solidFill>
                  <a:schemeClr val="tx1">
                    <a:lumMod val="85000"/>
                    <a:lumOff val="15000"/>
                  </a:schemeClr>
                </a:solidFill>
              </a:rPr>
              <a:t>ST - $1-2.5M</a:t>
            </a:r>
          </a:p>
          <a:p>
            <a:pPr marL="342900" indent="-342900">
              <a:spcAft>
                <a:spcPts val="1200"/>
              </a:spcAft>
              <a:buFont typeface="Arial" panose="020B0604020202020204" pitchFamily="34" charset="0"/>
              <a:buChar char="•"/>
            </a:pPr>
            <a:endParaRPr lang="en-US" sz="2400" b="1" dirty="0">
              <a:solidFill>
                <a:schemeClr val="tx1">
                  <a:lumMod val="85000"/>
                  <a:lumOff val="15000"/>
                </a:schemeClr>
              </a:solidFill>
            </a:endParaRPr>
          </a:p>
          <a:p>
            <a:pPr marL="342900" indent="-342900">
              <a:spcAft>
                <a:spcPts val="1200"/>
              </a:spcAft>
              <a:buFont typeface="Arial" panose="020B0604020202020204" pitchFamily="34" charset="0"/>
              <a:buChar char="•"/>
            </a:pPr>
            <a:endParaRPr lang="en-US" sz="2400" b="1" dirty="0">
              <a:solidFill>
                <a:schemeClr val="tx1">
                  <a:lumMod val="85000"/>
                  <a:lumOff val="15000"/>
                </a:schemeClr>
              </a:solidFill>
            </a:endParaRPr>
          </a:p>
        </p:txBody>
      </p:sp>
      <p:sp>
        <p:nvSpPr>
          <p:cNvPr id="2" name="Title 1"/>
          <p:cNvSpPr>
            <a:spLocks noGrp="1"/>
          </p:cNvSpPr>
          <p:nvPr>
            <p:ph type="title"/>
          </p:nvPr>
        </p:nvSpPr>
        <p:spPr/>
        <p:txBody>
          <a:bodyPr/>
          <a:lstStyle/>
          <a:p>
            <a:r>
              <a:rPr lang="en-US" dirty="0" smtClean="0"/>
              <a:t>Tentative Advertise Schedule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Tree>
    <p:extLst>
      <p:ext uri="{BB962C8B-B14F-4D97-AF65-F5344CB8AC3E}">
        <p14:creationId xmlns:p14="http://schemas.microsoft.com/office/powerpoint/2010/main" val="259744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mountain, spring&#10;&#10;Description automatically generated">
            <a:extLst>
              <a:ext uri="{FF2B5EF4-FFF2-40B4-BE49-F238E27FC236}">
                <a16:creationId xmlns:a16="http://schemas.microsoft.com/office/drawing/2014/main" id="{385B5D1F-D218-47D1-B313-D7F42CA64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33"/>
          <a:stretch/>
        </p:blipFill>
        <p:spPr>
          <a:xfrm>
            <a:off x="0" y="1085850"/>
            <a:ext cx="9144000" cy="5772150"/>
          </a:xfrm>
          <a:prstGeom prst="rect">
            <a:avLst/>
          </a:prstGeom>
        </p:spPr>
      </p:pic>
      <p:sp>
        <p:nvSpPr>
          <p:cNvPr id="6" name="Rounded Rectangle 5"/>
          <p:cNvSpPr/>
          <p:nvPr/>
        </p:nvSpPr>
        <p:spPr>
          <a:xfrm>
            <a:off x="18288" y="1403104"/>
            <a:ext cx="8938425" cy="4979408"/>
          </a:xfrm>
          <a:prstGeom prst="roundRect">
            <a:avLst>
              <a:gd name="adj" fmla="val 4004"/>
            </a:avLst>
          </a:prstGeom>
          <a:solidFill>
            <a:schemeClr val="bg1">
              <a:alpha val="7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200"/>
              </a:spcAft>
            </a:pPr>
            <a:r>
              <a:rPr lang="en-US" sz="2500" b="1" dirty="0" smtClean="0">
                <a:solidFill>
                  <a:schemeClr val="tx1">
                    <a:lumMod val="85000"/>
                    <a:lumOff val="15000"/>
                  </a:schemeClr>
                </a:solidFill>
              </a:rPr>
              <a:t>Projects upcoming:</a:t>
            </a:r>
          </a:p>
          <a:p>
            <a:pPr marL="342900" indent="-342900">
              <a:spcAft>
                <a:spcPts val="1200"/>
              </a:spcAft>
              <a:buFont typeface="Arial" panose="020B0604020202020204" pitchFamily="34" charset="0"/>
              <a:buChar char="•"/>
            </a:pPr>
            <a:r>
              <a:rPr lang="en-US" sz="2300" b="1" dirty="0" smtClean="0">
                <a:solidFill>
                  <a:schemeClr val="tx1">
                    <a:lumMod val="85000"/>
                    <a:lumOff val="15000"/>
                  </a:schemeClr>
                </a:solidFill>
              </a:rPr>
              <a:t>SR DM AIRPOR GATE/FENCE REPAIRS/REPLACEMENT- &lt; $0.2M</a:t>
            </a:r>
          </a:p>
          <a:p>
            <a:pPr marL="342900" indent="-342900">
              <a:spcAft>
                <a:spcPts val="1200"/>
              </a:spcAft>
              <a:buFont typeface="Arial" panose="020B0604020202020204" pitchFamily="34" charset="0"/>
              <a:buChar char="•"/>
            </a:pPr>
            <a:r>
              <a:rPr lang="en-US" sz="2300" b="1" dirty="0" smtClean="0">
                <a:solidFill>
                  <a:schemeClr val="tx1">
                    <a:lumMod val="85000"/>
                    <a:lumOff val="15000"/>
                  </a:schemeClr>
                </a:solidFill>
              </a:rPr>
              <a:t>HNH SEAPLANE FACILITY DREDGING AND CREEK RELOCATION - $0.5-1M</a:t>
            </a:r>
          </a:p>
          <a:p>
            <a:pPr marL="342900" indent="-342900">
              <a:spcAft>
                <a:spcPts val="1200"/>
              </a:spcAft>
              <a:buFont typeface="Arial" panose="020B0604020202020204" pitchFamily="34" charset="0"/>
              <a:buChar char="•"/>
            </a:pPr>
            <a:r>
              <a:rPr lang="en-US" sz="2300" b="1" dirty="0" smtClean="0">
                <a:solidFill>
                  <a:schemeClr val="tx1">
                    <a:lumMod val="85000"/>
                    <a:lumOff val="15000"/>
                  </a:schemeClr>
                </a:solidFill>
              </a:rPr>
              <a:t>SIT HALIBUT POINT RD &amp; PETERSON AVE INTERSECTION SAFETY IMPR- $0.5-1M</a:t>
            </a:r>
          </a:p>
          <a:p>
            <a:pPr marL="342900" indent="-342900">
              <a:spcAft>
                <a:spcPts val="1200"/>
              </a:spcAft>
              <a:buFont typeface="Arial" panose="020B0604020202020204" pitchFamily="34" charset="0"/>
              <a:buChar char="•"/>
            </a:pPr>
            <a:r>
              <a:rPr lang="en-US" sz="2300" b="1" dirty="0" smtClean="0">
                <a:solidFill>
                  <a:schemeClr val="tx1">
                    <a:lumMod val="85000"/>
                    <a:lumOff val="15000"/>
                  </a:schemeClr>
                </a:solidFill>
              </a:rPr>
              <a:t>JNU EGAN YANDUKIN INTERSECTION IMPROVEMENTS HSIP- $1-2.5M</a:t>
            </a:r>
          </a:p>
          <a:p>
            <a:pPr marL="342900" indent="-342900">
              <a:spcAft>
                <a:spcPts val="1200"/>
              </a:spcAft>
              <a:buFont typeface="Arial" panose="020B0604020202020204" pitchFamily="34" charset="0"/>
              <a:buChar char="•"/>
            </a:pPr>
            <a:r>
              <a:rPr lang="en-US" sz="2300" b="1" dirty="0" smtClean="0">
                <a:solidFill>
                  <a:schemeClr val="tx1">
                    <a:lumMod val="85000"/>
                    <a:lumOff val="15000"/>
                  </a:schemeClr>
                </a:solidFill>
              </a:rPr>
              <a:t>KING SALMON AIRPORT PERIMETER FENCING UPGRADES- $1-2.5M</a:t>
            </a:r>
          </a:p>
          <a:p>
            <a:pPr marL="342900" indent="-342900">
              <a:spcAft>
                <a:spcPts val="1200"/>
              </a:spcAft>
              <a:buFont typeface="Arial" panose="020B0604020202020204" pitchFamily="34" charset="0"/>
              <a:buChar char="•"/>
            </a:pPr>
            <a:r>
              <a:rPr lang="en-US" sz="2300" b="1" dirty="0" smtClean="0">
                <a:solidFill>
                  <a:schemeClr val="tx1">
                    <a:lumMod val="85000"/>
                    <a:lumOff val="15000"/>
                  </a:schemeClr>
                </a:solidFill>
              </a:rPr>
              <a:t>KTN AIRPORT SEAPLANE RAMP AND HAUL OUT REFURBISHMENT - </a:t>
            </a:r>
            <a:r>
              <a:rPr lang="en-US" sz="2300" b="1" dirty="0">
                <a:solidFill>
                  <a:schemeClr val="tx1">
                    <a:lumMod val="85000"/>
                    <a:lumOff val="15000"/>
                  </a:schemeClr>
                </a:solidFill>
              </a:rPr>
              <a:t>$1-2.5M</a:t>
            </a:r>
          </a:p>
          <a:p>
            <a:pPr marL="342900" indent="-342900">
              <a:spcAft>
                <a:spcPts val="1200"/>
              </a:spcAft>
              <a:buFont typeface="Arial" panose="020B0604020202020204" pitchFamily="34" charset="0"/>
              <a:buChar char="•"/>
            </a:pPr>
            <a:endParaRPr lang="en-US" sz="2300" b="1" dirty="0" smtClean="0">
              <a:solidFill>
                <a:schemeClr val="tx1">
                  <a:lumMod val="85000"/>
                  <a:lumOff val="15000"/>
                </a:schemeClr>
              </a:solidFill>
            </a:endParaRPr>
          </a:p>
          <a:p>
            <a:pPr marL="342900" indent="-342900">
              <a:spcAft>
                <a:spcPts val="1200"/>
              </a:spcAft>
              <a:buFont typeface="Arial" panose="020B0604020202020204" pitchFamily="34" charset="0"/>
              <a:buChar char="•"/>
            </a:pPr>
            <a:endParaRPr lang="en-US" sz="2400" b="1" dirty="0" smtClean="0">
              <a:solidFill>
                <a:schemeClr val="tx1">
                  <a:lumMod val="85000"/>
                  <a:lumOff val="15000"/>
                </a:schemeClr>
              </a:solidFill>
            </a:endParaRPr>
          </a:p>
          <a:p>
            <a:pPr marL="342900" indent="-342900">
              <a:spcAft>
                <a:spcPts val="1200"/>
              </a:spcAft>
              <a:buFont typeface="Arial" panose="020B0604020202020204" pitchFamily="34" charset="0"/>
              <a:buChar char="•"/>
            </a:pPr>
            <a:endParaRPr lang="en-US" sz="2400" b="1" dirty="0">
              <a:solidFill>
                <a:schemeClr val="tx1">
                  <a:lumMod val="85000"/>
                  <a:lumOff val="15000"/>
                </a:schemeClr>
              </a:solidFill>
            </a:endParaRPr>
          </a:p>
          <a:p>
            <a:pPr marL="342900" indent="-342900">
              <a:spcAft>
                <a:spcPts val="1200"/>
              </a:spcAft>
              <a:buFont typeface="Arial" panose="020B0604020202020204" pitchFamily="34" charset="0"/>
              <a:buChar char="•"/>
            </a:pPr>
            <a:endParaRPr lang="en-US" sz="2400" b="1" dirty="0">
              <a:solidFill>
                <a:schemeClr val="tx1">
                  <a:lumMod val="85000"/>
                  <a:lumOff val="15000"/>
                </a:schemeClr>
              </a:solidFill>
            </a:endParaRPr>
          </a:p>
        </p:txBody>
      </p:sp>
      <p:sp>
        <p:nvSpPr>
          <p:cNvPr id="2" name="Title 1"/>
          <p:cNvSpPr>
            <a:spLocks noGrp="1"/>
          </p:cNvSpPr>
          <p:nvPr>
            <p:ph type="title"/>
          </p:nvPr>
        </p:nvSpPr>
        <p:spPr/>
        <p:txBody>
          <a:bodyPr/>
          <a:lstStyle/>
          <a:p>
            <a:r>
              <a:rPr lang="en-US" dirty="0" smtClean="0"/>
              <a:t>Tentative Advertise Schedule</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Tree>
    <p:extLst>
      <p:ext uri="{BB962C8B-B14F-4D97-AF65-F5344CB8AC3E}">
        <p14:creationId xmlns:p14="http://schemas.microsoft.com/office/powerpoint/2010/main" val="35246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mountain, spring&#10;&#10;Description automatically generated">
            <a:extLst>
              <a:ext uri="{FF2B5EF4-FFF2-40B4-BE49-F238E27FC236}">
                <a16:creationId xmlns:a16="http://schemas.microsoft.com/office/drawing/2014/main" id="{385B5D1F-D218-47D1-B313-D7F42CA64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33"/>
          <a:stretch/>
        </p:blipFill>
        <p:spPr>
          <a:xfrm>
            <a:off x="0" y="1085850"/>
            <a:ext cx="9144000" cy="5772150"/>
          </a:xfrm>
          <a:prstGeom prst="rect">
            <a:avLst/>
          </a:prstGeom>
        </p:spPr>
      </p:pic>
      <p:sp>
        <p:nvSpPr>
          <p:cNvPr id="6" name="Rounded Rectangle 5"/>
          <p:cNvSpPr/>
          <p:nvPr/>
        </p:nvSpPr>
        <p:spPr>
          <a:xfrm>
            <a:off x="180305" y="1403104"/>
            <a:ext cx="4116947" cy="4662153"/>
          </a:xfrm>
          <a:prstGeom prst="roundRect">
            <a:avLst>
              <a:gd name="adj" fmla="val 4004"/>
            </a:avLst>
          </a:prstGeom>
          <a:solidFill>
            <a:schemeClr val="bg1">
              <a:alpha val="7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spcAft>
                <a:spcPts val="1200"/>
              </a:spcAft>
            </a:pPr>
            <a:r>
              <a:rPr lang="en-US" sz="2500" b="1" dirty="0">
                <a:solidFill>
                  <a:schemeClr val="tx1">
                    <a:lumMod val="85000"/>
                    <a:lumOff val="15000"/>
                  </a:schemeClr>
                </a:solidFill>
              </a:rPr>
              <a:t>Project estimate: </a:t>
            </a:r>
            <a:br>
              <a:rPr lang="en-US" sz="2500" b="1" dirty="0">
                <a:solidFill>
                  <a:schemeClr val="tx1">
                    <a:lumMod val="85000"/>
                    <a:lumOff val="15000"/>
                  </a:schemeClr>
                </a:solidFill>
              </a:rPr>
            </a:br>
            <a:r>
              <a:rPr lang="en-US" sz="2500" b="1" dirty="0">
                <a:solidFill>
                  <a:schemeClr val="tx1">
                    <a:lumMod val="85000"/>
                    <a:lumOff val="15000"/>
                  </a:schemeClr>
                </a:solidFill>
              </a:rPr>
              <a:t>Between $</a:t>
            </a:r>
            <a:r>
              <a:rPr lang="en-US" sz="2500" b="1">
                <a:solidFill>
                  <a:schemeClr val="tx1">
                    <a:lumMod val="85000"/>
                    <a:lumOff val="15000"/>
                  </a:schemeClr>
                </a:solidFill>
              </a:rPr>
              <a:t>10 and </a:t>
            </a:r>
            <a:r>
              <a:rPr lang="en-US" sz="2500" b="1" dirty="0">
                <a:solidFill>
                  <a:schemeClr val="tx1">
                    <a:lumMod val="85000"/>
                    <a:lumOff val="15000"/>
                  </a:schemeClr>
                </a:solidFill>
              </a:rPr>
              <a:t>$20 million</a:t>
            </a:r>
          </a:p>
          <a:p>
            <a:pPr>
              <a:spcAft>
                <a:spcPts val="1200"/>
              </a:spcAft>
            </a:pPr>
            <a:r>
              <a:rPr lang="en-US" sz="2500" b="1" dirty="0">
                <a:solidFill>
                  <a:schemeClr val="tx1">
                    <a:lumMod val="85000"/>
                    <a:lumOff val="15000"/>
                  </a:schemeClr>
                </a:solidFill>
              </a:rPr>
              <a:t>Work begins in 2022 and the project is scheduled to complete in 2024.</a:t>
            </a:r>
          </a:p>
          <a:p>
            <a:pPr>
              <a:spcAft>
                <a:spcPts val="1200"/>
              </a:spcAft>
            </a:pPr>
            <a:r>
              <a:rPr lang="en-US" sz="2500" b="1" dirty="0">
                <a:solidFill>
                  <a:schemeClr val="tx1">
                    <a:lumMod val="85000"/>
                    <a:lumOff val="15000"/>
                  </a:schemeClr>
                </a:solidFill>
              </a:rPr>
              <a:t>The project will resurface the roadway, replace drainage, replace curb and gutter, and upgrade curb ramps to meet ADA standards.</a:t>
            </a:r>
          </a:p>
        </p:txBody>
      </p:sp>
      <p:sp>
        <p:nvSpPr>
          <p:cNvPr id="2" name="Title 1"/>
          <p:cNvSpPr>
            <a:spLocks noGrp="1"/>
          </p:cNvSpPr>
          <p:nvPr>
            <p:ph type="title"/>
          </p:nvPr>
        </p:nvSpPr>
        <p:spPr/>
        <p:txBody>
          <a:bodyPr/>
          <a:lstStyle/>
          <a:p>
            <a:r>
              <a:rPr lang="en-US" dirty="0"/>
              <a:t>Skagway State Street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Tree>
    <p:extLst>
      <p:ext uri="{BB962C8B-B14F-4D97-AF65-F5344CB8AC3E}">
        <p14:creationId xmlns:p14="http://schemas.microsoft.com/office/powerpoint/2010/main" val="427181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mountain, spring&#10;&#10;Description automatically generated">
            <a:extLst>
              <a:ext uri="{FF2B5EF4-FFF2-40B4-BE49-F238E27FC236}">
                <a16:creationId xmlns:a16="http://schemas.microsoft.com/office/drawing/2014/main" id="{385B5D1F-D218-47D1-B313-D7F42CA64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833"/>
          <a:stretch/>
        </p:blipFill>
        <p:spPr>
          <a:xfrm>
            <a:off x="0" y="1085850"/>
            <a:ext cx="9144000" cy="5772150"/>
          </a:xfrm>
          <a:prstGeom prst="rect">
            <a:avLst/>
          </a:prstGeom>
        </p:spPr>
      </p:pic>
      <p:sp>
        <p:nvSpPr>
          <p:cNvPr id="6" name="Rounded Rectangle 5"/>
          <p:cNvSpPr/>
          <p:nvPr/>
        </p:nvSpPr>
        <p:spPr>
          <a:xfrm>
            <a:off x="180304" y="1403104"/>
            <a:ext cx="7123879" cy="4413802"/>
          </a:xfrm>
          <a:prstGeom prst="roundRect">
            <a:avLst>
              <a:gd name="adj" fmla="val 4004"/>
            </a:avLst>
          </a:prstGeom>
          <a:solidFill>
            <a:schemeClr val="bg1">
              <a:alpha val="7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342900" indent="-342900">
              <a:spcAft>
                <a:spcPts val="1200"/>
              </a:spcAft>
              <a:buFont typeface="Arial" panose="020B0604020202020204" pitchFamily="34" charset="0"/>
              <a:buChar char="•"/>
            </a:pPr>
            <a:r>
              <a:rPr lang="en-US" sz="2500" b="1" dirty="0" smtClean="0">
                <a:solidFill>
                  <a:schemeClr val="tx1">
                    <a:lumMod val="85000"/>
                    <a:lumOff val="15000"/>
                  </a:schemeClr>
                </a:solidFill>
              </a:rPr>
              <a:t>New Regional Office Engineer – Paige Drayton- DOT.SR.CON.RCCL@alaska.gov</a:t>
            </a:r>
            <a:endParaRPr lang="en-US" sz="2500" b="1" dirty="0">
              <a:solidFill>
                <a:schemeClr val="tx1">
                  <a:lumMod val="85000"/>
                  <a:lumOff val="15000"/>
                </a:schemeClr>
              </a:solidFill>
            </a:endParaRPr>
          </a:p>
          <a:p>
            <a:pPr marL="342900" indent="-342900">
              <a:spcAft>
                <a:spcPts val="1200"/>
              </a:spcAft>
              <a:buFont typeface="Arial" panose="020B0604020202020204" pitchFamily="34" charset="0"/>
              <a:buChar char="•"/>
            </a:pPr>
            <a:r>
              <a:rPr lang="en-US" sz="2500" b="1" dirty="0" smtClean="0">
                <a:solidFill>
                  <a:schemeClr val="tx1">
                    <a:lumMod val="85000"/>
                    <a:lumOff val="15000"/>
                  </a:schemeClr>
                </a:solidFill>
              </a:rPr>
              <a:t>Adding a sub-contractor after letting</a:t>
            </a:r>
          </a:p>
          <a:p>
            <a:pPr marL="342900" indent="-342900">
              <a:spcAft>
                <a:spcPts val="1200"/>
              </a:spcAft>
              <a:buFont typeface="Arial" panose="020B0604020202020204" pitchFamily="34" charset="0"/>
              <a:buChar char="•"/>
            </a:pPr>
            <a:r>
              <a:rPr lang="en-US" sz="2500" b="1" dirty="0" err="1" smtClean="0">
                <a:solidFill>
                  <a:schemeClr val="tx1">
                    <a:lumMod val="85000"/>
                    <a:lumOff val="15000"/>
                  </a:schemeClr>
                </a:solidFill>
              </a:rPr>
              <a:t>AASHTOWare</a:t>
            </a:r>
            <a:r>
              <a:rPr lang="en-US" sz="2500" b="1" dirty="0" smtClean="0">
                <a:solidFill>
                  <a:schemeClr val="tx1">
                    <a:lumMod val="85000"/>
                    <a:lumOff val="15000"/>
                  </a:schemeClr>
                </a:solidFill>
              </a:rPr>
              <a:t> Certified Payroll – Become a user</a:t>
            </a:r>
          </a:p>
          <a:p>
            <a:pPr marL="342900" indent="-342900">
              <a:spcAft>
                <a:spcPts val="1200"/>
              </a:spcAft>
              <a:buFont typeface="Arial" panose="020B0604020202020204" pitchFamily="34" charset="0"/>
              <a:buChar char="•"/>
            </a:pPr>
            <a:r>
              <a:rPr lang="en-US" sz="2500" b="1" dirty="0" smtClean="0">
                <a:solidFill>
                  <a:schemeClr val="tx1">
                    <a:lumMod val="85000"/>
                    <a:lumOff val="15000"/>
                  </a:schemeClr>
                </a:solidFill>
              </a:rPr>
              <a:t>CUF Reviews</a:t>
            </a:r>
          </a:p>
          <a:p>
            <a:pPr marL="342900" indent="-342900">
              <a:spcAft>
                <a:spcPts val="1200"/>
              </a:spcAft>
              <a:buFont typeface="Arial" panose="020B0604020202020204" pitchFamily="34" charset="0"/>
              <a:buChar char="•"/>
            </a:pPr>
            <a:r>
              <a:rPr lang="en-US" sz="2500" b="1" dirty="0" smtClean="0">
                <a:solidFill>
                  <a:schemeClr val="tx1">
                    <a:lumMod val="85000"/>
                    <a:lumOff val="15000"/>
                  </a:schemeClr>
                </a:solidFill>
              </a:rPr>
              <a:t>Expect more plans sets attached to </a:t>
            </a:r>
            <a:r>
              <a:rPr lang="en-US" sz="2500" b="1" dirty="0" err="1" smtClean="0">
                <a:solidFill>
                  <a:schemeClr val="tx1">
                    <a:lumMod val="85000"/>
                    <a:lumOff val="15000"/>
                  </a:schemeClr>
                </a:solidFill>
              </a:rPr>
              <a:t>Southcoast</a:t>
            </a:r>
            <a:r>
              <a:rPr lang="en-US" sz="2500" b="1" dirty="0" smtClean="0">
                <a:solidFill>
                  <a:schemeClr val="tx1">
                    <a:lumMod val="85000"/>
                    <a:lumOff val="15000"/>
                  </a:schemeClr>
                </a:solidFill>
              </a:rPr>
              <a:t> Projects on the Tentative </a:t>
            </a:r>
            <a:r>
              <a:rPr lang="en-US" sz="2500" b="1" dirty="0">
                <a:solidFill>
                  <a:schemeClr val="tx1">
                    <a:lumMod val="85000"/>
                    <a:lumOff val="15000"/>
                  </a:schemeClr>
                </a:solidFill>
              </a:rPr>
              <a:t>A</a:t>
            </a:r>
            <a:r>
              <a:rPr lang="en-US" sz="2500" b="1" dirty="0" smtClean="0">
                <a:solidFill>
                  <a:schemeClr val="tx1">
                    <a:lumMod val="85000"/>
                    <a:lumOff val="15000"/>
                  </a:schemeClr>
                </a:solidFill>
              </a:rPr>
              <a:t>dvertise list.</a:t>
            </a:r>
          </a:p>
          <a:p>
            <a:pPr marL="342900" indent="-342900">
              <a:spcAft>
                <a:spcPts val="1200"/>
              </a:spcAft>
              <a:buFont typeface="Arial" panose="020B0604020202020204" pitchFamily="34" charset="0"/>
              <a:buChar char="•"/>
            </a:pPr>
            <a:r>
              <a:rPr lang="en-US" sz="2500" b="1" dirty="0" smtClean="0">
                <a:solidFill>
                  <a:schemeClr val="tx1">
                    <a:lumMod val="85000"/>
                    <a:lumOff val="15000"/>
                  </a:schemeClr>
                </a:solidFill>
              </a:rPr>
              <a:t>Have a question, Give us a call.</a:t>
            </a:r>
          </a:p>
          <a:p>
            <a:pPr>
              <a:spcAft>
                <a:spcPts val="1200"/>
              </a:spcAft>
            </a:pPr>
            <a:endParaRPr lang="en-US" sz="2500" b="1" dirty="0">
              <a:solidFill>
                <a:schemeClr val="tx1">
                  <a:lumMod val="85000"/>
                  <a:lumOff val="15000"/>
                </a:schemeClr>
              </a:solidFill>
            </a:endParaRPr>
          </a:p>
        </p:txBody>
      </p:sp>
      <p:sp>
        <p:nvSpPr>
          <p:cNvPr id="2" name="Title 1"/>
          <p:cNvSpPr>
            <a:spLocks noGrp="1"/>
          </p:cNvSpPr>
          <p:nvPr>
            <p:ph type="title"/>
          </p:nvPr>
        </p:nvSpPr>
        <p:spPr/>
        <p:txBody>
          <a:bodyPr/>
          <a:lstStyle/>
          <a:p>
            <a:r>
              <a:rPr lang="en-US" dirty="0" smtClean="0"/>
              <a:t>Other Notes of Interest</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 y="6382512"/>
            <a:ext cx="457200" cy="457200"/>
          </a:xfrm>
          <a:prstGeom prst="rect">
            <a:avLst/>
          </a:prstGeom>
          <a:effectLst>
            <a:outerShdw blurRad="50800" dist="38100" dir="18900000" algn="bl" rotWithShape="0">
              <a:prstClr val="black">
                <a:alpha val="20000"/>
              </a:prstClr>
            </a:outerShdw>
          </a:effectLst>
        </p:spPr>
      </p:pic>
      <p:sp>
        <p:nvSpPr>
          <p:cNvPr id="7" name="Rectangle 6"/>
          <p:cNvSpPr/>
          <p:nvPr/>
        </p:nvSpPr>
        <p:spPr>
          <a:xfrm>
            <a:off x="533400" y="6455664"/>
            <a:ext cx="8595360" cy="230832"/>
          </a:xfrm>
          <a:prstGeom prst="rect">
            <a:avLst/>
          </a:prstGeom>
        </p:spPr>
        <p:txBody>
          <a:bodyPr wrap="square">
            <a:spAutoFit/>
          </a:bodyPr>
          <a:lstStyle/>
          <a:p>
            <a:pPr algn="r"/>
            <a:r>
              <a:rPr lang="en-US" sz="900" i="1" dirty="0"/>
              <a:t>Kake Access Road construction.</a:t>
            </a:r>
            <a:endParaRPr lang="en-US" sz="900" dirty="0"/>
          </a:p>
        </p:txBody>
      </p:sp>
    </p:spTree>
    <p:extLst>
      <p:ext uri="{BB962C8B-B14F-4D97-AF65-F5344CB8AC3E}">
        <p14:creationId xmlns:p14="http://schemas.microsoft.com/office/powerpoint/2010/main" val="1022768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Presentation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TPF_Presentation_Template.potx" id="{C0054A68-2C64-4AB0-A339-C529206E9627}" vid="{4022A7A2-2D66-47A7-9EF5-3F5696BC58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9B9D3753CF904D9BEE12A884B8AA37" ma:contentTypeVersion="13" ma:contentTypeDescription="Create a new document." ma:contentTypeScope="" ma:versionID="cb1765f6fa8a28b80b66fa66653ba8cc">
  <xsd:schema xmlns:xsd="http://www.w3.org/2001/XMLSchema" xmlns:xs="http://www.w3.org/2001/XMLSchema" xmlns:p="http://schemas.microsoft.com/office/2006/metadata/properties" xmlns:ns1="http://schemas.microsoft.com/sharepoint/v3" xmlns:ns3="297a020d-bc2c-42f3-b19e-65110a4b0e5f" xmlns:ns4="be59a7f7-47a3-427c-b08a-282b514154f8" targetNamespace="http://schemas.microsoft.com/office/2006/metadata/properties" ma:root="true" ma:fieldsID="b31299d2e7c37e5289e8f6d6e52096cc" ns1:_="" ns3:_="" ns4:_="">
    <xsd:import namespace="http://schemas.microsoft.com/sharepoint/v3"/>
    <xsd:import namespace="297a020d-bc2c-42f3-b19e-65110a4b0e5f"/>
    <xsd:import namespace="be59a7f7-47a3-427c-b08a-282b514154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7a020d-bc2c-42f3-b19e-65110a4b0e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59a7f7-47a3-427c-b08a-282b514154f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0E002-716D-46B2-B195-80564F76FE7A}">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be59a7f7-47a3-427c-b08a-282b514154f8"/>
    <ds:schemaRef ds:uri="http://schemas.microsoft.com/sharepoint/v3"/>
    <ds:schemaRef ds:uri="297a020d-bc2c-42f3-b19e-65110a4b0e5f"/>
    <ds:schemaRef ds:uri="http://www.w3.org/XML/1998/namespace"/>
    <ds:schemaRef ds:uri="http://purl.org/dc/dcmitype/"/>
  </ds:schemaRefs>
</ds:datastoreItem>
</file>

<file path=customXml/itemProps2.xml><?xml version="1.0" encoding="utf-8"?>
<ds:datastoreItem xmlns:ds="http://schemas.openxmlformats.org/officeDocument/2006/customXml" ds:itemID="{D7C04FE8-DDFB-4151-B8E3-00C2E2FD1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7a020d-bc2c-42f3-b19e-65110a4b0e5f"/>
    <ds:schemaRef ds:uri="be59a7f7-47a3-427c-b08a-282b514154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905206-7B9D-4BEF-A291-C83CDD51EB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9212</TotalTime>
  <Words>1437</Words>
  <Application>Microsoft Office PowerPoint</Application>
  <PresentationFormat>On-screen Show (4:3)</PresentationFormat>
  <Paragraphs>118</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Franklin Gothic Demi</vt:lpstr>
      <vt:lpstr>Wingdings</vt:lpstr>
      <vt:lpstr>Presentation3</vt:lpstr>
      <vt:lpstr>PowerPoint Presentation</vt:lpstr>
      <vt:lpstr>PowerPoint Presentation</vt:lpstr>
      <vt:lpstr>PowerPoint Presentation</vt:lpstr>
      <vt:lpstr>PowerPoint Presentation</vt:lpstr>
      <vt:lpstr>PowerPoint Presentation</vt:lpstr>
      <vt:lpstr>Tentative Advertise Schedule</vt:lpstr>
      <vt:lpstr>Tentative Advertise Schedule</vt:lpstr>
      <vt:lpstr>Skagway State Street</vt:lpstr>
      <vt:lpstr>Other Notes of Interest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Deppner, Andrea D (DOT)</dc:creator>
  <cp:lastModifiedBy>Goins, Christopher B (DOT)</cp:lastModifiedBy>
  <cp:revision>318</cp:revision>
  <cp:lastPrinted>2022-01-26T18:58:56Z</cp:lastPrinted>
  <dcterms:created xsi:type="dcterms:W3CDTF">2015-03-11T21:05:52Z</dcterms:created>
  <dcterms:modified xsi:type="dcterms:W3CDTF">2022-03-15T19:00:54Z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0x010100A69B9D3753CF904D9BEE12A884B8AA37</vt:lpwstr>
  </property>
</Properties>
</file>